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94" r:id="rId2"/>
    <p:sldId id="301" r:id="rId3"/>
    <p:sldId id="291" r:id="rId4"/>
    <p:sldId id="276" r:id="rId5"/>
    <p:sldId id="283" r:id="rId6"/>
    <p:sldId id="284" r:id="rId7"/>
    <p:sldId id="295" r:id="rId8"/>
    <p:sldId id="296" r:id="rId9"/>
    <p:sldId id="277" r:id="rId10"/>
    <p:sldId id="285" r:id="rId11"/>
    <p:sldId id="278" r:id="rId12"/>
    <p:sldId id="286" r:id="rId13"/>
    <p:sldId id="281" r:id="rId14"/>
    <p:sldId id="282" r:id="rId15"/>
    <p:sldId id="279" r:id="rId16"/>
    <p:sldId id="287" r:id="rId17"/>
    <p:sldId id="288" r:id="rId18"/>
    <p:sldId id="289" r:id="rId19"/>
    <p:sldId id="280" r:id="rId20"/>
    <p:sldId id="290" r:id="rId21"/>
    <p:sldId id="298" r:id="rId22"/>
    <p:sldId id="297" r:id="rId23"/>
    <p:sldId id="299" r:id="rId24"/>
    <p:sldId id="300" r:id="rId2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547C01E-F624-0AAB-BDF6-CF36D6B24021}" name="Mello, Brett (HCA)" initials="BM" userId="S::brett.mello@hca.wa.gov::daa2882e-fbbd-4d28-8924-91d0bdf4f83b" providerId="AD"/>
  <p188:author id="{0332653D-E124-8D2F-F054-2DCBD79A3ED6}" name="Paykoc, Carrie (HCA)" initials="CP" userId="S::carrie.paykoc@hca.wa.gov::17ee77c7-2ccc-4461-9a93-033d412a189c" providerId="AD"/>
  <p188:author id="{091FAD67-6D6B-2285-737E-55351F9BDB2A}" name="Pratt-McConnel, Jessica (HCA)" initials="PJ" userId="S::jessica.pratt-mcconnel@hca.wa.gov::c3bbcbbd-1b94-476d-b77d-49acfc3e4191" providerId="AD"/>
  <p188:author id="{02477E98-6FB2-02AD-C561-EFB4F7B2FA27}" name="Lysne, Amanda  (HCA)" initials="ML" userId="S::amanda.lysne@hca.wa.gov::8deb841d-ed56-4925-8032-216556019da5" providerId="AD"/>
  <p188:author id="{BCEB47C1-04F1-0F84-160A-CDE71F675C57}" name="Boyd, Chris (HCA)" initials="BC" userId="S::chris.boyd@hca.wa.gov::cfe763a7-2039-4ac1-b267-b0de3f6f85e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2857" autoAdjust="0"/>
  </p:normalViewPr>
  <p:slideViewPr>
    <p:cSldViewPr snapToGrid="0">
      <p:cViewPr varScale="1">
        <p:scale>
          <a:sx n="102" d="100"/>
          <a:sy n="102" d="100"/>
        </p:scale>
        <p:origin x="95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DC4A4258-F0C3-424A-A462-1EEE548121AB}" type="datetimeFigureOut">
              <a:rPr lang="en-US" smtClean="0"/>
              <a:t>7/30/2025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B2E033C-AE3B-49DE-B421-15EB25813ED9}" type="slidenum">
              <a:rPr lang="en-US" smtClean="0"/>
              <a:t>‹#›</a:t>
            </a:fld>
            <a:endParaRPr lang="en-US"/>
          </a:p>
        </p:txBody>
      </p:sp>
    </p:spTree>
    <p:extLst>
      <p:ext uri="{BB962C8B-B14F-4D97-AF65-F5344CB8AC3E}">
        <p14:creationId xmlns:p14="http://schemas.microsoft.com/office/powerpoint/2010/main" val="30092155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B2E033C-AE3B-49DE-B421-15EB25813ED9}" type="slidenum">
              <a:rPr lang="en-US" smtClean="0"/>
              <a:t>3</a:t>
            </a:fld>
            <a:endParaRPr lang="en-US"/>
          </a:p>
        </p:txBody>
      </p:sp>
    </p:spTree>
    <p:extLst>
      <p:ext uri="{BB962C8B-B14F-4D97-AF65-F5344CB8AC3E}">
        <p14:creationId xmlns:p14="http://schemas.microsoft.com/office/powerpoint/2010/main" val="3292603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call resolution – issues resolved without escalation &gt;80%</a:t>
            </a:r>
          </a:p>
          <a:p>
            <a:endParaRPr lang="en-US" dirty="0"/>
          </a:p>
          <a:p>
            <a:r>
              <a:rPr lang="en-US" dirty="0"/>
              <a:t>Customer sat - &gt;85% top box (5 and 4) scores</a:t>
            </a:r>
          </a:p>
          <a:p>
            <a:endParaRPr lang="en-US" dirty="0"/>
          </a:p>
          <a:p>
            <a:r>
              <a:rPr lang="en-US" dirty="0"/>
              <a:t>Digital equity – Increase digital access/system use by x%</a:t>
            </a:r>
          </a:p>
          <a:p>
            <a:endParaRPr lang="en-US" dirty="0"/>
          </a:p>
          <a:p>
            <a:r>
              <a:rPr lang="en-US" dirty="0"/>
              <a:t>Mean time to resolve - &lt; 6 hours critical incidents</a:t>
            </a:r>
          </a:p>
          <a:p>
            <a:endParaRPr lang="en-US" dirty="0"/>
          </a:p>
          <a:p>
            <a:r>
              <a:rPr lang="en-US" dirty="0"/>
              <a:t>On time project delivery &gt;90%</a:t>
            </a:r>
          </a:p>
          <a:p>
            <a:r>
              <a:rPr lang="en-US" dirty="0"/>
              <a:t>On budget project delivery  &gt;90%</a:t>
            </a:r>
          </a:p>
        </p:txBody>
      </p:sp>
      <p:sp>
        <p:nvSpPr>
          <p:cNvPr id="4" name="Slide Number Placeholder 3"/>
          <p:cNvSpPr>
            <a:spLocks noGrp="1"/>
          </p:cNvSpPr>
          <p:nvPr>
            <p:ph type="sldNum" sz="quarter" idx="5"/>
          </p:nvPr>
        </p:nvSpPr>
        <p:spPr/>
        <p:txBody>
          <a:bodyPr/>
          <a:lstStyle/>
          <a:p>
            <a:fld id="{CB2E033C-AE3B-49DE-B421-15EB25813ED9}" type="slidenum">
              <a:rPr lang="en-US" smtClean="0"/>
              <a:t>20</a:t>
            </a:fld>
            <a:endParaRPr lang="en-US"/>
          </a:p>
        </p:txBody>
      </p:sp>
    </p:spTree>
    <p:extLst>
      <p:ext uri="{BB962C8B-B14F-4D97-AF65-F5344CB8AC3E}">
        <p14:creationId xmlns:p14="http://schemas.microsoft.com/office/powerpoint/2010/main" val="2115364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Culture</a:t>
            </a:r>
          </a:p>
        </p:txBody>
      </p:sp>
      <p:sp>
        <p:nvSpPr>
          <p:cNvPr id="4" name="Slide Number Placeholder 3"/>
          <p:cNvSpPr>
            <a:spLocks noGrp="1"/>
          </p:cNvSpPr>
          <p:nvPr>
            <p:ph type="sldNum" sz="quarter" idx="5"/>
          </p:nvPr>
        </p:nvSpPr>
        <p:spPr/>
        <p:txBody>
          <a:bodyPr/>
          <a:lstStyle/>
          <a:p>
            <a:fld id="{CB2E033C-AE3B-49DE-B421-15EB25813ED9}" type="slidenum">
              <a:rPr lang="en-US" smtClean="0"/>
              <a:t>6</a:t>
            </a:fld>
            <a:endParaRPr lang="en-US"/>
          </a:p>
        </p:txBody>
      </p:sp>
    </p:spTree>
    <p:extLst>
      <p:ext uri="{BB962C8B-B14F-4D97-AF65-F5344CB8AC3E}">
        <p14:creationId xmlns:p14="http://schemas.microsoft.com/office/powerpoint/2010/main" val="2838150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l">
              <a:buNone/>
            </a:pPr>
            <a:r>
              <a:rPr lang="en-US" sz="12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1. Mission-Driven Technology</a:t>
            </a:r>
            <a:endParaRPr lang="en-US" sz="1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gn="l">
              <a:buNone/>
            </a:pPr>
            <a:r>
              <a:rPr lang="en-US" sz="1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“IT serves the public interest and advances agency missions.”</a:t>
            </a:r>
          </a:p>
          <a:p>
            <a:pPr marL="288925" lvl="1" indent="-171450">
              <a:buSzPts val="1000"/>
              <a:buFont typeface="Arial" panose="020B0604020202020204" pitchFamily="34" charset="0"/>
              <a:buChar char="•"/>
              <a:tabLst>
                <a:tab pos="457200" algn="l"/>
              </a:tabLst>
            </a:pPr>
            <a:r>
              <a:rPr lang="en-US" sz="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Technology initiatives must align with statutory mandates, public service goals, and agency strategy.</a:t>
            </a:r>
          </a:p>
          <a:p>
            <a:pPr marL="288925" lvl="1" indent="-171450">
              <a:spcAft>
                <a:spcPts val="800"/>
              </a:spcAft>
              <a:buSzPts val="1000"/>
              <a:buFont typeface="Arial" panose="020B0604020202020204" pitchFamily="34" charset="0"/>
              <a:buChar char="•"/>
              <a:tabLst>
                <a:tab pos="457200" algn="l"/>
              </a:tabLst>
            </a:pPr>
            <a:r>
              <a:rPr lang="en-US" sz="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Focus on improving resident’s outcomes, not just operational efficiency.</a:t>
            </a:r>
          </a:p>
          <a:p>
            <a:pPr marL="0" marR="0" algn="l">
              <a:buNone/>
            </a:pPr>
            <a:r>
              <a:rPr lang="en-US" sz="12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2. Secure and Compliant by Design</a:t>
            </a:r>
            <a:endParaRPr lang="en-US" sz="1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gn="l">
              <a:buNone/>
            </a:pPr>
            <a:r>
              <a:rPr lang="en-US" sz="1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“Protect sensitive data and ensure compliance with federal and state regulations.”</a:t>
            </a:r>
          </a:p>
          <a:p>
            <a:pPr marL="228600" lvl="1" indent="-171450">
              <a:buSzPts val="1000"/>
              <a:buFont typeface="Arial" panose="020B0604020202020204" pitchFamily="34" charset="0"/>
              <a:buChar char="•"/>
              <a:tabLst>
                <a:tab pos="457200" algn="l"/>
              </a:tabLst>
            </a:pPr>
            <a:r>
              <a:rPr lang="en-US" sz="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Prioritize cybersecurity, privacy, and risk management across all solutions.</a:t>
            </a:r>
          </a:p>
          <a:p>
            <a:pPr marL="228600" lvl="1" indent="-171450">
              <a:spcAft>
                <a:spcPts val="800"/>
              </a:spcAft>
              <a:buSzPts val="1000"/>
              <a:buFont typeface="Arial" panose="020B0604020202020204" pitchFamily="34" charset="0"/>
              <a:buChar char="•"/>
              <a:tabLst>
                <a:tab pos="457200" algn="l"/>
              </a:tabLst>
            </a:pPr>
            <a:r>
              <a:rPr lang="en-US" sz="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Build security into architecture and processes from the outset.</a:t>
            </a:r>
          </a:p>
          <a:p>
            <a:pPr marL="0" marR="0" algn="l">
              <a:buNone/>
            </a:pPr>
            <a:r>
              <a:rPr lang="en-US" sz="12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3. Commonality and Natural Boundaries</a:t>
            </a:r>
            <a:endParaRPr lang="en-US" sz="1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gn="l">
              <a:buNone/>
            </a:pPr>
            <a:r>
              <a:rPr lang="en-US" sz="1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“Favor simplicity, reuse, and standardization over complexity and customization.”</a:t>
            </a:r>
          </a:p>
          <a:p>
            <a:pPr marL="228600" lvl="1" indent="-171450">
              <a:buSzPts val="1000"/>
              <a:buFont typeface="Arial" panose="020B0604020202020204" pitchFamily="34" charset="0"/>
              <a:buChar char="•"/>
              <a:tabLst>
                <a:tab pos="457200" algn="l"/>
              </a:tabLst>
            </a:pPr>
            <a:r>
              <a:rPr lang="en-US" sz="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Reduce technical debt by minimizing unique solutions and point-to-point interfaces.</a:t>
            </a:r>
          </a:p>
          <a:p>
            <a:pPr marL="228600" lvl="1" indent="-171450">
              <a:spcAft>
                <a:spcPts val="800"/>
              </a:spcAft>
              <a:buSzPts val="1000"/>
              <a:buFont typeface="Arial" panose="020B0604020202020204" pitchFamily="34" charset="0"/>
              <a:buChar char="•"/>
              <a:tabLst>
                <a:tab pos="457200" algn="l"/>
              </a:tabLst>
            </a:pPr>
            <a:r>
              <a:rPr lang="en-US" sz="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Enable speed and flexibility (buy </a:t>
            </a:r>
            <a:r>
              <a:rPr lang="en-US" sz="800" kern="100" dirty="0">
                <a:latin typeface="Aptos" panose="020B0004020202020204" pitchFamily="34" charset="0"/>
                <a:ea typeface="Aptos" panose="020B0004020202020204" pitchFamily="34" charset="0"/>
                <a:cs typeface="Times New Roman" panose="02020603050405020304" pitchFamily="18" charset="0"/>
              </a:rPr>
              <a:t>before</a:t>
            </a:r>
            <a:r>
              <a:rPr lang="en-US" sz="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build).</a:t>
            </a:r>
          </a:p>
          <a:p>
            <a:pPr marL="0" marR="0" algn="l">
              <a:buNone/>
            </a:pPr>
            <a:r>
              <a:rPr lang="en-US" sz="12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4. Data is a Strategic Asset</a:t>
            </a:r>
            <a:endParaRPr lang="en-US" sz="1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gn="l">
              <a:buNone/>
            </a:pPr>
            <a:r>
              <a:rPr lang="en-US" sz="1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“Data is managed as an enterprise asset to drive insights and decisions.”</a:t>
            </a:r>
          </a:p>
          <a:p>
            <a:pPr marL="228600" lvl="1" indent="-171450">
              <a:buSzPts val="1000"/>
              <a:buFont typeface="Arial" panose="020B0604020202020204" pitchFamily="34" charset="0"/>
              <a:buChar char="•"/>
              <a:tabLst>
                <a:tab pos="457200" algn="l"/>
              </a:tabLst>
            </a:pPr>
            <a:r>
              <a:rPr lang="en-US" sz="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Promote data governance, quality, accessibility, and ownership.</a:t>
            </a:r>
          </a:p>
          <a:p>
            <a:pPr marL="228600" lvl="1" indent="-171450">
              <a:spcAft>
                <a:spcPts val="800"/>
              </a:spcAft>
              <a:buSzPts val="1000"/>
              <a:buFont typeface="Arial" panose="020B0604020202020204" pitchFamily="34" charset="0"/>
              <a:buChar char="•"/>
              <a:tabLst>
                <a:tab pos="457200" algn="l"/>
              </a:tabLst>
            </a:pPr>
            <a:r>
              <a:rPr lang="en-US" sz="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Enable analytics, AI, and evidence-based decision-making.</a:t>
            </a:r>
          </a:p>
          <a:p>
            <a:pPr marL="0" marR="0" algn="l">
              <a:buNone/>
            </a:pPr>
            <a:r>
              <a:rPr lang="en-US" sz="12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5. Enterprise-Wide Thinking</a:t>
            </a:r>
            <a:endParaRPr lang="en-US" sz="1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gn="l">
              <a:buNone/>
            </a:pPr>
            <a:r>
              <a:rPr lang="en-US" sz="1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“Promote an integrated, enterprise-wide approach to technology.”</a:t>
            </a:r>
          </a:p>
          <a:p>
            <a:pPr marL="228600" lvl="1" indent="-171450">
              <a:buSzPts val="1000"/>
              <a:buFont typeface="Arial" panose="020B0604020202020204" pitchFamily="34" charset="0"/>
              <a:buChar char="•"/>
              <a:tabLst>
                <a:tab pos="457200" algn="l"/>
              </a:tabLst>
            </a:pPr>
            <a:r>
              <a:rPr lang="en-US" sz="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Share platforms, solutions, and data across the agency where possible.</a:t>
            </a:r>
          </a:p>
          <a:p>
            <a:pPr marL="228600" lvl="1" indent="-171450">
              <a:spcAft>
                <a:spcPts val="800"/>
              </a:spcAft>
              <a:buSzPts val="1000"/>
              <a:buFont typeface="Arial" panose="020B0604020202020204" pitchFamily="34" charset="0"/>
              <a:buChar char="•"/>
              <a:tabLst>
                <a:tab pos="457200" algn="l"/>
              </a:tabLst>
            </a:pPr>
            <a:r>
              <a:rPr lang="en-US" sz="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Avoid duplication and fragmentation through centralized governance.</a:t>
            </a:r>
          </a:p>
          <a:p>
            <a:pPr marL="0" marR="0" algn="l">
              <a:buNone/>
            </a:pPr>
            <a:r>
              <a:rPr lang="en-US" sz="12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6. Digital Equity and Accessibility</a:t>
            </a:r>
            <a:endParaRPr lang="en-US" sz="1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gn="l">
              <a:buNone/>
            </a:pPr>
            <a:r>
              <a:rPr lang="en-US" sz="1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“Ensure digital services are intuitive, accessible, and available to all residents.”</a:t>
            </a:r>
          </a:p>
          <a:p>
            <a:pPr marL="228600" lvl="1" indent="-171450">
              <a:buSzPts val="1000"/>
              <a:buFont typeface="Arial" panose="020B0604020202020204" pitchFamily="34" charset="0"/>
              <a:buChar char="•"/>
              <a:tabLst>
                <a:tab pos="457200" algn="l"/>
              </a:tabLst>
            </a:pPr>
            <a:r>
              <a:rPr lang="en-US" sz="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Continuously improve user satisfaction and engagement.</a:t>
            </a:r>
          </a:p>
          <a:p>
            <a:pPr marL="228600" lvl="1" indent="-171450">
              <a:buSzPts val="1000"/>
              <a:buFont typeface="Arial" panose="020B0604020202020204" pitchFamily="34" charset="0"/>
              <a:buChar char="•"/>
              <a:tabLst>
                <a:tab pos="457200" algn="l"/>
              </a:tabLst>
            </a:pPr>
            <a:r>
              <a:rPr lang="en-US" sz="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Design services for underserved, rural, and low-bandwidth populations.</a:t>
            </a:r>
          </a:p>
          <a:p>
            <a:endParaRPr lang="en-US" dirty="0"/>
          </a:p>
        </p:txBody>
      </p:sp>
      <p:sp>
        <p:nvSpPr>
          <p:cNvPr id="4" name="Slide Number Placeholder 3"/>
          <p:cNvSpPr>
            <a:spLocks noGrp="1"/>
          </p:cNvSpPr>
          <p:nvPr>
            <p:ph type="sldNum" sz="quarter" idx="5"/>
          </p:nvPr>
        </p:nvSpPr>
        <p:spPr/>
        <p:txBody>
          <a:bodyPr/>
          <a:lstStyle/>
          <a:p>
            <a:fld id="{CB2E033C-AE3B-49DE-B421-15EB25813ED9}" type="slidenum">
              <a:rPr lang="en-US" smtClean="0"/>
              <a:t>7</a:t>
            </a:fld>
            <a:endParaRPr lang="en-US"/>
          </a:p>
        </p:txBody>
      </p:sp>
    </p:spTree>
    <p:extLst>
      <p:ext uri="{BB962C8B-B14F-4D97-AF65-F5344CB8AC3E}">
        <p14:creationId xmlns:p14="http://schemas.microsoft.com/office/powerpoint/2010/main" val="716375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l">
              <a:buNone/>
            </a:pPr>
            <a:r>
              <a:rPr lang="en-US" sz="12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7. Transparency and Accountability</a:t>
            </a:r>
            <a:endParaRPr lang="en-US" sz="1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gn="l">
              <a:buNone/>
            </a:pPr>
            <a:r>
              <a:rPr lang="en-US" sz="1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“Operate with openness and responsible stewardship of public funds.”</a:t>
            </a:r>
          </a:p>
          <a:p>
            <a:pPr marL="228600" lvl="1" indent="-171450">
              <a:buSzPts val="1000"/>
              <a:buFont typeface="Arial" panose="020B0604020202020204" pitchFamily="34" charset="0"/>
              <a:buChar char="•"/>
              <a:tabLst>
                <a:tab pos="457200" algn="l"/>
              </a:tabLst>
            </a:pPr>
            <a:r>
              <a:rPr lang="en-US" sz="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Make technology decisions visible to stakeholders.</a:t>
            </a:r>
          </a:p>
          <a:p>
            <a:pPr marL="228600" lvl="1" indent="-171450">
              <a:spcAft>
                <a:spcPts val="800"/>
              </a:spcAft>
              <a:buSzPts val="1000"/>
              <a:buFont typeface="Arial" panose="020B0604020202020204" pitchFamily="34" charset="0"/>
              <a:buChar char="•"/>
              <a:tabLst>
                <a:tab pos="457200" algn="l"/>
              </a:tabLst>
            </a:pPr>
            <a:r>
              <a:rPr lang="en-US" sz="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Measure and report on outcomes, value, and return on investment (ROI).</a:t>
            </a:r>
          </a:p>
          <a:p>
            <a:pPr marL="0" marR="0" algn="l">
              <a:buNone/>
            </a:pPr>
            <a:r>
              <a:rPr lang="en-US" sz="12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8. Human-Centered Design</a:t>
            </a:r>
            <a:endParaRPr lang="en-US" sz="1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gn="l">
              <a:buNone/>
            </a:pPr>
            <a:r>
              <a:rPr lang="en-US" sz="1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“Deliver services around the needs of the user, not the structure of technology.”</a:t>
            </a:r>
          </a:p>
          <a:p>
            <a:pPr marL="228600" lvl="1" indent="-171450">
              <a:buSzPts val="1000"/>
              <a:buFont typeface="Arial" panose="020B0604020202020204" pitchFamily="34" charset="0"/>
              <a:buChar char="•"/>
              <a:tabLst>
                <a:tab pos="457200" algn="l"/>
              </a:tabLst>
            </a:pPr>
            <a:r>
              <a:rPr lang="en-US" sz="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Prioritize simplicity, usability, and multi-channel access (web, mobile, in-person).</a:t>
            </a:r>
          </a:p>
          <a:p>
            <a:pPr marL="228600" lvl="1" indent="-171450">
              <a:spcAft>
                <a:spcPts val="800"/>
              </a:spcAft>
              <a:buSzPts val="1000"/>
              <a:buFont typeface="Arial" panose="020B0604020202020204" pitchFamily="34" charset="0"/>
              <a:buChar char="•"/>
              <a:tabLst>
                <a:tab pos="457200" algn="l"/>
              </a:tabLst>
            </a:pPr>
            <a:r>
              <a:rPr lang="en-US" sz="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Use feedback and analytics to continuously improve digital services.</a:t>
            </a:r>
          </a:p>
          <a:p>
            <a:pPr marL="0" marR="0" algn="l">
              <a:buNone/>
            </a:pPr>
            <a:r>
              <a:rPr lang="en-US" sz="12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9. Workforce and Vendor Enablement</a:t>
            </a:r>
            <a:endParaRPr lang="en-US" sz="1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gn="l">
              <a:buNone/>
            </a:pPr>
            <a:r>
              <a:rPr lang="en-US" sz="1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“Invest in skills, partnerships, and sustainable delivery capacity.”</a:t>
            </a:r>
          </a:p>
          <a:p>
            <a:pPr marL="228600" lvl="1" indent="-171450">
              <a:buSzPts val="1000"/>
              <a:buFont typeface="Arial" panose="020B0604020202020204" pitchFamily="34" charset="0"/>
              <a:buChar char="•"/>
              <a:tabLst>
                <a:tab pos="457200" algn="l"/>
              </a:tabLst>
            </a:pPr>
            <a:r>
              <a:rPr lang="en-US" sz="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Support continuous learning for IT staff and business leaders.</a:t>
            </a:r>
          </a:p>
          <a:p>
            <a:pPr marL="228600" lvl="1" indent="-171450">
              <a:spcAft>
                <a:spcPts val="800"/>
              </a:spcAft>
              <a:buSzPts val="1000"/>
              <a:buFont typeface="Arial" panose="020B0604020202020204" pitchFamily="34" charset="0"/>
              <a:buChar char="•"/>
              <a:tabLst>
                <a:tab pos="457200" algn="l"/>
              </a:tabLst>
            </a:pPr>
            <a:r>
              <a:rPr lang="en-US" sz="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Foster vendor ecosystems that align with state values and standards.</a:t>
            </a:r>
          </a:p>
          <a:p>
            <a:pPr marL="0" marR="0" algn="l">
              <a:buNone/>
            </a:pPr>
            <a:r>
              <a:rPr lang="en-US" sz="12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10. Cloud-First, Where Sensible</a:t>
            </a:r>
            <a:endParaRPr lang="en-US" sz="1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gn="l">
              <a:buNone/>
            </a:pPr>
            <a:r>
              <a:rPr lang="en-US" sz="1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“Prioritize cloud solutions to increase agility and scalability.”</a:t>
            </a:r>
          </a:p>
          <a:p>
            <a:pPr marL="228600" lvl="1" indent="-171450">
              <a:buSzPts val="1000"/>
              <a:buFont typeface="Arial" panose="020B0604020202020204" pitchFamily="34" charset="0"/>
              <a:buChar char="•"/>
              <a:tabLst>
                <a:tab pos="457200" algn="l"/>
              </a:tabLst>
            </a:pPr>
            <a:r>
              <a:rPr lang="en-US" sz="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Evaluate cloud options before on-premises solutions.</a:t>
            </a:r>
          </a:p>
          <a:p>
            <a:pPr marL="228600" lvl="1" indent="-171450">
              <a:spcAft>
                <a:spcPts val="800"/>
              </a:spcAft>
              <a:buSzPts val="1000"/>
              <a:buFont typeface="Arial" panose="020B0604020202020204" pitchFamily="34" charset="0"/>
              <a:buChar char="•"/>
              <a:tabLst>
                <a:tab pos="457200" algn="l"/>
              </a:tabLst>
            </a:pPr>
            <a:r>
              <a:rPr lang="en-US" sz="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Ensure alignment with security, performance, and cost objectives.</a:t>
            </a:r>
          </a:p>
          <a:p>
            <a:pPr marL="0" marR="0" algn="l">
              <a:buNone/>
            </a:pPr>
            <a:r>
              <a:rPr lang="en-US" sz="12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11. Agility and Continuous Improvement</a:t>
            </a:r>
            <a:endParaRPr lang="en-US" sz="1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gn="l">
              <a:buNone/>
            </a:pPr>
            <a:r>
              <a:rPr lang="en-US" sz="1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“Embrace adaptability, innovation, and rapid learning.”</a:t>
            </a:r>
          </a:p>
          <a:p>
            <a:pPr marL="228600" lvl="1" indent="-171450">
              <a:buSzPts val="1000"/>
              <a:buFont typeface="Arial" panose="020B0604020202020204" pitchFamily="34" charset="0"/>
              <a:buChar char="•"/>
              <a:tabLst>
                <a:tab pos="457200" algn="l"/>
              </a:tabLst>
            </a:pPr>
            <a:r>
              <a:rPr lang="en-US" sz="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Promote DevOps, agile methods, and feedback loops.</a:t>
            </a:r>
          </a:p>
          <a:p>
            <a:pPr marL="228600" lvl="1" indent="-171450">
              <a:spcAft>
                <a:spcPts val="800"/>
              </a:spcAft>
              <a:buSzPts val="1000"/>
              <a:buFont typeface="Arial" panose="020B0604020202020204" pitchFamily="34" charset="0"/>
              <a:buChar char="•"/>
              <a:tabLst>
                <a:tab pos="457200" algn="l"/>
              </a:tabLst>
            </a:pPr>
            <a:r>
              <a:rPr lang="en-US" sz="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Iterate quickly based on business and user input.</a:t>
            </a:r>
          </a:p>
          <a:p>
            <a:pPr marL="0" marR="0" algn="l">
              <a:buNone/>
            </a:pPr>
            <a:r>
              <a:rPr lang="en-US" sz="12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12. Governance and Accountability</a:t>
            </a:r>
            <a:endParaRPr lang="en-US" sz="1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gn="l">
              <a:buNone/>
            </a:pPr>
            <a:r>
              <a:rPr lang="en-US" sz="1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“Clearly define ownership, responsibilities, and decision rights.”</a:t>
            </a:r>
          </a:p>
          <a:p>
            <a:pPr marL="228600" lvl="1" indent="-171450">
              <a:buSzPts val="1000"/>
              <a:buFont typeface="Arial" panose="020B0604020202020204" pitchFamily="34" charset="0"/>
              <a:buChar char="•"/>
              <a:tabLst>
                <a:tab pos="457200" algn="l"/>
              </a:tabLst>
            </a:pPr>
            <a:r>
              <a:rPr lang="en-US" sz="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Align IT governance with corporate governance.</a:t>
            </a:r>
          </a:p>
          <a:p>
            <a:pPr marL="228600" lvl="1" indent="-171450">
              <a:buSzPts val="1000"/>
              <a:buFont typeface="Arial" panose="020B0604020202020204" pitchFamily="34" charset="0"/>
              <a:buChar char="•"/>
              <a:tabLst>
                <a:tab pos="457200" algn="l"/>
              </a:tabLst>
            </a:pPr>
            <a:r>
              <a:rPr lang="en-US" sz="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Ensure transparency and accountability for all technology initiatives.</a:t>
            </a:r>
          </a:p>
          <a:p>
            <a:endParaRPr lang="en-US" dirty="0"/>
          </a:p>
        </p:txBody>
      </p:sp>
      <p:sp>
        <p:nvSpPr>
          <p:cNvPr id="4" name="Slide Number Placeholder 3"/>
          <p:cNvSpPr>
            <a:spLocks noGrp="1"/>
          </p:cNvSpPr>
          <p:nvPr>
            <p:ph type="sldNum" sz="quarter" idx="5"/>
          </p:nvPr>
        </p:nvSpPr>
        <p:spPr/>
        <p:txBody>
          <a:bodyPr/>
          <a:lstStyle/>
          <a:p>
            <a:fld id="{CB2E033C-AE3B-49DE-B421-15EB25813ED9}" type="slidenum">
              <a:rPr lang="en-US" smtClean="0"/>
              <a:t>8</a:t>
            </a:fld>
            <a:endParaRPr lang="en-US"/>
          </a:p>
        </p:txBody>
      </p:sp>
    </p:spTree>
    <p:extLst>
      <p:ext uri="{BB962C8B-B14F-4D97-AF65-F5344CB8AC3E}">
        <p14:creationId xmlns:p14="http://schemas.microsoft.com/office/powerpoint/2010/main" val="28165748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buNone/>
            </a:pPr>
            <a:r>
              <a:rPr lang="en-US" b="1" dirty="0"/>
              <a:t>Enable Digital Equity </a:t>
            </a:r>
            <a:r>
              <a:rPr lang="en-US" dirty="0"/>
              <a:t>-</a:t>
            </a:r>
            <a:r>
              <a:rPr lang="en-US" sz="1800" dirty="0">
                <a:effectLst/>
                <a:latin typeface="Aptos" panose="020B0004020202020204" pitchFamily="34" charset="0"/>
                <a:ea typeface="Aptos" panose="020B0004020202020204" pitchFamily="34" charset="0"/>
                <a:cs typeface="Aptos" panose="020B0004020202020204" pitchFamily="34" charset="0"/>
              </a:rPr>
              <a:t> Expand access to digital services and infrastructure to advance digital equity for all residents, with a focus on underserved and rural communities.</a:t>
            </a:r>
          </a:p>
          <a:p>
            <a:pPr marL="0" marR="0">
              <a:buNone/>
            </a:pP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a:buNone/>
            </a:pPr>
            <a:r>
              <a:rPr lang="en-US" sz="1800" b="1" dirty="0">
                <a:effectLst/>
                <a:latin typeface="Aptos" panose="020B0004020202020204" pitchFamily="34" charset="0"/>
                <a:ea typeface="Aptos" panose="020B0004020202020204" pitchFamily="34" charset="0"/>
                <a:cs typeface="Aptos" panose="020B0004020202020204" pitchFamily="34" charset="0"/>
              </a:rPr>
              <a:t>Optimize Workflows </a:t>
            </a:r>
            <a:r>
              <a:rPr lang="en-US" sz="1800" dirty="0">
                <a:effectLst/>
                <a:latin typeface="Aptos" panose="020B0004020202020204" pitchFamily="34" charset="0"/>
                <a:ea typeface="Aptos" panose="020B0004020202020204" pitchFamily="34" charset="0"/>
                <a:cs typeface="Aptos" panose="020B0004020202020204" pitchFamily="34" charset="0"/>
              </a:rPr>
              <a:t>- Streamline and modernize agency workflows through technology-driven process optimization to improve service delivery, reduce duplication, and increase operational efficiency.</a:t>
            </a:r>
          </a:p>
          <a:p>
            <a:pPr marL="0" marR="0">
              <a:buNone/>
            </a:pP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a:buNone/>
            </a:pPr>
            <a:r>
              <a:rPr lang="en-US" sz="1800" b="1" dirty="0">
                <a:effectLst/>
                <a:latin typeface="Aptos" panose="020B0004020202020204" pitchFamily="34" charset="0"/>
                <a:ea typeface="Aptos" panose="020B0004020202020204" pitchFamily="34" charset="0"/>
                <a:cs typeface="Aptos" panose="020B0004020202020204" pitchFamily="34" charset="0"/>
              </a:rPr>
              <a:t>Mature IT Service Delivery </a:t>
            </a:r>
            <a:r>
              <a:rPr lang="en-US" sz="1800" dirty="0">
                <a:effectLst/>
                <a:latin typeface="Aptos" panose="020B0004020202020204" pitchFamily="34" charset="0"/>
                <a:ea typeface="Aptos" panose="020B0004020202020204" pitchFamily="34" charset="0"/>
                <a:cs typeface="Aptos" panose="020B0004020202020204" pitchFamily="34" charset="0"/>
              </a:rPr>
              <a:t>- Advance IT customer service by adopting ITIL standards, industry best practices, and performance metrics to ensure the delivery of consistent, reliable, and high-quality services across the enterprise. </a:t>
            </a:r>
          </a:p>
          <a:p>
            <a:pPr marL="0" marR="0">
              <a:buNone/>
            </a:pP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a:buNone/>
            </a:pPr>
            <a:r>
              <a:rPr lang="en-US" sz="1800" b="1" dirty="0">
                <a:effectLst/>
                <a:latin typeface="Aptos" panose="020B0004020202020204" pitchFamily="34" charset="0"/>
                <a:ea typeface="Aptos" panose="020B0004020202020204" pitchFamily="34" charset="0"/>
                <a:cs typeface="Aptos" panose="020B0004020202020204" pitchFamily="34" charset="0"/>
              </a:rPr>
              <a:t>Exploit Emerging Technology </a:t>
            </a:r>
            <a:r>
              <a:rPr lang="en-US" sz="1800" dirty="0">
                <a:effectLst/>
                <a:latin typeface="Aptos" panose="020B0004020202020204" pitchFamily="34" charset="0"/>
                <a:ea typeface="Aptos" panose="020B0004020202020204" pitchFamily="34" charset="0"/>
                <a:cs typeface="Aptos" panose="020B0004020202020204" pitchFamily="34" charset="0"/>
              </a:rPr>
              <a:t>- Identify, evaluate, and responsibly adopt emerging technologies to improve agency services, enhance operational agility, and prepare the enterprise for future demands.</a:t>
            </a:r>
          </a:p>
          <a:p>
            <a:pPr marL="0" marR="0">
              <a:buNone/>
            </a:pP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a:buNone/>
            </a:pPr>
            <a:r>
              <a:rPr lang="en-US" sz="1800" b="1" dirty="0">
                <a:effectLst/>
                <a:latin typeface="Aptos" panose="020B0004020202020204" pitchFamily="34" charset="0"/>
                <a:ea typeface="Aptos" panose="020B0004020202020204" pitchFamily="34" charset="0"/>
                <a:cs typeface="Aptos" panose="020B0004020202020204" pitchFamily="34" charset="0"/>
              </a:rPr>
              <a:t>Advance Interoperability </a:t>
            </a:r>
            <a:r>
              <a:rPr lang="en-US" sz="1800" dirty="0">
                <a:effectLst/>
                <a:latin typeface="Aptos" panose="020B0004020202020204" pitchFamily="34" charset="0"/>
                <a:ea typeface="Aptos" panose="020B0004020202020204" pitchFamily="34" charset="0"/>
                <a:cs typeface="Aptos" panose="020B0004020202020204" pitchFamily="34" charset="0"/>
              </a:rPr>
              <a:t>- Advance system and data interoperability across divisions and state agencies to enable secure, seamless information exchange, improve decision-making, and support integrated service delivery.</a:t>
            </a:r>
          </a:p>
          <a:p>
            <a:pPr marL="0" marR="0">
              <a:buNone/>
            </a:pP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a:buNone/>
            </a:pPr>
            <a:r>
              <a:rPr lang="en-US" sz="1800" b="1" dirty="0">
                <a:effectLst/>
                <a:latin typeface="Aptos" panose="020B0004020202020204" pitchFamily="34" charset="0"/>
                <a:ea typeface="Times New Roman" panose="02020603050405020304" pitchFamily="18" charset="0"/>
                <a:cs typeface="Aptos" panose="020B0004020202020204" pitchFamily="34" charset="0"/>
              </a:rPr>
              <a:t>Evolve Data Architecture </a:t>
            </a:r>
            <a:r>
              <a:rPr lang="en-US" sz="1800" dirty="0">
                <a:effectLst/>
                <a:latin typeface="Aptos" panose="020B0004020202020204" pitchFamily="34" charset="0"/>
                <a:ea typeface="Times New Roman" panose="02020603050405020304" pitchFamily="18" charset="0"/>
                <a:cs typeface="Aptos" panose="020B0004020202020204" pitchFamily="34" charset="0"/>
              </a:rPr>
              <a:t>- Strengthen enterprise data architecture to ensure data is accurate, accessible, secure, and organized for effective use in policy, operations, and public service delivery.</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a:buNone/>
            </a:pPr>
            <a:r>
              <a:rPr lang="en-US" sz="1800" dirty="0">
                <a:effectLst/>
                <a:latin typeface="Aptos" panose="020B0004020202020204" pitchFamily="34" charset="0"/>
                <a:ea typeface="Times New Roman" panose="02020603050405020304" pitchFamily="18" charset="0"/>
                <a:cs typeface="Aptos" panose="020B0004020202020204" pitchFamily="34" charset="0"/>
              </a:rPr>
              <a:t> </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a:buNone/>
            </a:pPr>
            <a:r>
              <a:rPr lang="en-US" sz="1800" b="1" dirty="0">
                <a:effectLst/>
                <a:latin typeface="Aptos" panose="020B0004020202020204" pitchFamily="34" charset="0"/>
                <a:ea typeface="Times New Roman" panose="02020603050405020304" pitchFamily="18" charset="0"/>
                <a:cs typeface="Aptos" panose="020B0004020202020204" pitchFamily="34" charset="0"/>
              </a:rPr>
              <a:t>System Modernization </a:t>
            </a:r>
            <a:r>
              <a:rPr lang="en-US" sz="1800" dirty="0">
                <a:effectLst/>
                <a:latin typeface="Aptos" panose="020B0004020202020204" pitchFamily="34" charset="0"/>
                <a:ea typeface="Times New Roman" panose="02020603050405020304" pitchFamily="18" charset="0"/>
                <a:cs typeface="Aptos" panose="020B0004020202020204" pitchFamily="34" charset="0"/>
              </a:rPr>
              <a:t>- Modernize legacy systems and infrastructure to ensure scalable, resilient, and secure technology platforms that meet the evolving needs of government operations and public service delivery.</a:t>
            </a:r>
            <a:br>
              <a:rPr lang="en-US" sz="1800" dirty="0">
                <a:effectLst/>
                <a:latin typeface="Aptos" panose="020B0004020202020204" pitchFamily="34" charset="0"/>
                <a:ea typeface="Times New Roman" panose="02020603050405020304" pitchFamily="18" charset="0"/>
                <a:cs typeface="Aptos" panose="020B0004020202020204" pitchFamily="34" charset="0"/>
              </a:rPr>
            </a:b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b="1" dirty="0">
                <a:effectLst/>
                <a:latin typeface="Aptos" panose="020B0004020202020204" pitchFamily="34" charset="0"/>
                <a:ea typeface="Times New Roman" panose="02020603050405020304" pitchFamily="18" charset="0"/>
                <a:cs typeface="Aptos" panose="020B0004020202020204" pitchFamily="34" charset="0"/>
              </a:rPr>
              <a:t>Secure Access to Systems/Data </a:t>
            </a:r>
            <a:r>
              <a:rPr lang="en-US" sz="1800" dirty="0">
                <a:effectLst/>
                <a:latin typeface="Aptos" panose="020B0004020202020204" pitchFamily="34" charset="0"/>
                <a:ea typeface="Times New Roman" panose="02020603050405020304" pitchFamily="18" charset="0"/>
                <a:cs typeface="Aptos" panose="020B0004020202020204" pitchFamily="34" charset="0"/>
              </a:rPr>
              <a:t>- Ensure that systems and data are securely protected and accessible only to authorized individuals by strengthening cybersecurity posture, implementing robust identity and access management (IAM), and maintaining continuous threat monitoring and response.</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a:buNone/>
            </a:pPr>
            <a:r>
              <a:rPr lang="en-US" sz="1800" dirty="0">
                <a:effectLst/>
                <a:latin typeface="Aptos" panose="020B0004020202020204" pitchFamily="34" charset="0"/>
                <a:ea typeface="Times New Roman" panose="02020603050405020304" pitchFamily="18" charset="0"/>
                <a:cs typeface="Aptos" panose="020B0004020202020204" pitchFamily="34" charset="0"/>
              </a:rPr>
              <a:t> </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a:buNone/>
            </a:pPr>
            <a:r>
              <a:rPr lang="en-US" sz="1800" b="1" dirty="0">
                <a:effectLst/>
                <a:latin typeface="Aptos" panose="020B0004020202020204" pitchFamily="34" charset="0"/>
                <a:ea typeface="Times New Roman" panose="02020603050405020304" pitchFamily="18" charset="0"/>
                <a:cs typeface="Aptos" panose="020B0004020202020204" pitchFamily="34" charset="0"/>
              </a:rPr>
              <a:t>Ensure Application Performance </a:t>
            </a:r>
            <a:r>
              <a:rPr lang="en-US" sz="1800" dirty="0">
                <a:effectLst/>
                <a:latin typeface="Aptos" panose="020B0004020202020204" pitchFamily="34" charset="0"/>
                <a:ea typeface="Times New Roman" panose="02020603050405020304" pitchFamily="18" charset="0"/>
                <a:cs typeface="Aptos" panose="020B0004020202020204" pitchFamily="34" charset="0"/>
              </a:rPr>
              <a:t>- Ensure reliable, high-performing systems and applications that meet service expectations by implementing proactive monitoring, capacity planning, and performance optimization practices.</a:t>
            </a:r>
            <a:br>
              <a:rPr lang="en-US" sz="1800" dirty="0">
                <a:effectLst/>
                <a:latin typeface="Aptos" panose="020B0004020202020204" pitchFamily="34" charset="0"/>
                <a:ea typeface="Times New Roman" panose="02020603050405020304" pitchFamily="18" charset="0"/>
                <a:cs typeface="Aptos" panose="020B0004020202020204" pitchFamily="34" charset="0"/>
              </a:rPr>
            </a:br>
            <a:br>
              <a:rPr lang="en-US" sz="1800" dirty="0">
                <a:effectLst/>
                <a:latin typeface="Aptos" panose="020B0004020202020204" pitchFamily="34" charset="0"/>
                <a:ea typeface="Times New Roman" panose="02020603050405020304" pitchFamily="18" charset="0"/>
                <a:cs typeface="Aptos" panose="020B0004020202020204" pitchFamily="34" charset="0"/>
              </a:rPr>
            </a:br>
            <a:endParaRPr lang="en-US" dirty="0"/>
          </a:p>
        </p:txBody>
      </p:sp>
      <p:sp>
        <p:nvSpPr>
          <p:cNvPr id="4" name="Slide Number Placeholder 3"/>
          <p:cNvSpPr>
            <a:spLocks noGrp="1"/>
          </p:cNvSpPr>
          <p:nvPr>
            <p:ph type="sldNum" sz="quarter" idx="5"/>
          </p:nvPr>
        </p:nvSpPr>
        <p:spPr/>
        <p:txBody>
          <a:bodyPr/>
          <a:lstStyle/>
          <a:p>
            <a:fld id="{CB2E033C-AE3B-49DE-B421-15EB25813ED9}" type="slidenum">
              <a:rPr lang="en-US" smtClean="0"/>
              <a:t>12</a:t>
            </a:fld>
            <a:endParaRPr lang="en-US"/>
          </a:p>
        </p:txBody>
      </p:sp>
    </p:spTree>
    <p:extLst>
      <p:ext uri="{BB962C8B-B14F-4D97-AF65-F5344CB8AC3E}">
        <p14:creationId xmlns:p14="http://schemas.microsoft.com/office/powerpoint/2010/main" val="19296088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B2E033C-AE3B-49DE-B421-15EB25813ED9}" type="slidenum">
              <a:rPr lang="en-US" smtClean="0"/>
              <a:t>14</a:t>
            </a:fld>
            <a:endParaRPr lang="en-US"/>
          </a:p>
        </p:txBody>
      </p:sp>
    </p:spTree>
    <p:extLst>
      <p:ext uri="{BB962C8B-B14F-4D97-AF65-F5344CB8AC3E}">
        <p14:creationId xmlns:p14="http://schemas.microsoft.com/office/powerpoint/2010/main" val="36579271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Included in new WaTech plan</a:t>
            </a:r>
          </a:p>
          <a:p>
            <a:pPr marL="500695" lvl="2" indent="-285750">
              <a:lnSpc>
                <a:spcPct val="100000"/>
              </a:lnSpc>
              <a:spcAft>
                <a:spcPts val="600"/>
              </a:spcAft>
              <a:buFont typeface="Arial" panose="020B0604020202020204" pitchFamily="34" charset="0"/>
              <a:buChar char="•"/>
              <a:defRPr/>
            </a:pPr>
            <a:r>
              <a:rPr lang="en-US" sz="1200" dirty="0">
                <a:solidFill>
                  <a:schemeClr val="tx1"/>
                </a:solidFill>
                <a:latin typeface="+mj-lt"/>
              </a:rPr>
              <a:t>Initiative – </a:t>
            </a:r>
            <a:r>
              <a:rPr lang="en-US" sz="1200" dirty="0">
                <a:solidFill>
                  <a:srgbClr val="0000FF"/>
                </a:solidFill>
                <a:latin typeface="+mj-lt"/>
              </a:rPr>
              <a:t>Access to Technology</a:t>
            </a:r>
          </a:p>
          <a:p>
            <a:pPr marL="500695" lvl="2" indent="-285750">
              <a:lnSpc>
                <a:spcPct val="100000"/>
              </a:lnSpc>
              <a:spcAft>
                <a:spcPts val="600"/>
              </a:spcAft>
              <a:buFont typeface="Arial" panose="020B0604020202020204" pitchFamily="34" charset="0"/>
              <a:buChar char="•"/>
              <a:defRPr/>
            </a:pPr>
            <a:r>
              <a:rPr lang="en-US" sz="1200" dirty="0">
                <a:solidFill>
                  <a:schemeClr val="tx1"/>
                </a:solidFill>
                <a:latin typeface="+mj-lt"/>
              </a:rPr>
              <a:t>Initiative - </a:t>
            </a:r>
            <a:r>
              <a:rPr lang="en-US" sz="1200" dirty="0">
                <a:solidFill>
                  <a:srgbClr val="0000FF"/>
                </a:solidFill>
                <a:latin typeface="+mj-lt"/>
              </a:rPr>
              <a:t>Digital literacy </a:t>
            </a:r>
            <a:endParaRPr lang="en-US" sz="1800" b="1" dirty="0">
              <a:solidFill>
                <a:srgbClr val="0000FF"/>
              </a:solidFill>
              <a:latin typeface="+mj-lt"/>
            </a:endParaRPr>
          </a:p>
          <a:p>
            <a:endParaRPr lang="en-US" dirty="0"/>
          </a:p>
        </p:txBody>
      </p:sp>
      <p:sp>
        <p:nvSpPr>
          <p:cNvPr id="4" name="Slide Number Placeholder 3"/>
          <p:cNvSpPr>
            <a:spLocks noGrp="1"/>
          </p:cNvSpPr>
          <p:nvPr>
            <p:ph type="sldNum" sz="quarter" idx="5"/>
          </p:nvPr>
        </p:nvSpPr>
        <p:spPr/>
        <p:txBody>
          <a:bodyPr/>
          <a:lstStyle/>
          <a:p>
            <a:fld id="{CB2E033C-AE3B-49DE-B421-15EB25813ED9}" type="slidenum">
              <a:rPr lang="en-US" smtClean="0"/>
              <a:t>16</a:t>
            </a:fld>
            <a:endParaRPr lang="en-US"/>
          </a:p>
        </p:txBody>
      </p:sp>
    </p:spTree>
    <p:extLst>
      <p:ext uri="{BB962C8B-B14F-4D97-AF65-F5344CB8AC3E}">
        <p14:creationId xmlns:p14="http://schemas.microsoft.com/office/powerpoint/2010/main" val="23164866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Leverage data</a:t>
            </a:r>
          </a:p>
        </p:txBody>
      </p:sp>
      <p:sp>
        <p:nvSpPr>
          <p:cNvPr id="4" name="Slide Number Placeholder 3"/>
          <p:cNvSpPr>
            <a:spLocks noGrp="1"/>
          </p:cNvSpPr>
          <p:nvPr>
            <p:ph type="sldNum" sz="quarter" idx="5"/>
          </p:nvPr>
        </p:nvSpPr>
        <p:spPr/>
        <p:txBody>
          <a:bodyPr/>
          <a:lstStyle/>
          <a:p>
            <a:fld id="{CB2E033C-AE3B-49DE-B421-15EB25813ED9}" type="slidenum">
              <a:rPr lang="en-US" smtClean="0"/>
              <a:t>17</a:t>
            </a:fld>
            <a:endParaRPr lang="en-US"/>
          </a:p>
        </p:txBody>
      </p:sp>
    </p:spTree>
    <p:extLst>
      <p:ext uri="{BB962C8B-B14F-4D97-AF65-F5344CB8AC3E}">
        <p14:creationId xmlns:p14="http://schemas.microsoft.com/office/powerpoint/2010/main" val="6822368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B2E033C-AE3B-49DE-B421-15EB25813ED9}" type="slidenum">
              <a:rPr lang="en-US" smtClean="0"/>
              <a:t>18</a:t>
            </a:fld>
            <a:endParaRPr lang="en-US"/>
          </a:p>
        </p:txBody>
      </p:sp>
    </p:spTree>
    <p:extLst>
      <p:ext uri="{BB962C8B-B14F-4D97-AF65-F5344CB8AC3E}">
        <p14:creationId xmlns:p14="http://schemas.microsoft.com/office/powerpoint/2010/main" val="25157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smtClean="0"/>
              <a:pPr/>
              <a:t>7/30/2025</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48078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78715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smtClean="0"/>
              <a:pPr/>
              <a:t>7/30/2025</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00485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1956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7/30/2025</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07369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7/30/2025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68658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7/30/2025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11156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smtClean="0"/>
              <a:pPr/>
              <a:t>7/30/2025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extLst>
      <p:ext uri="{BB962C8B-B14F-4D97-AF65-F5344CB8AC3E}">
        <p14:creationId xmlns:p14="http://schemas.microsoft.com/office/powerpoint/2010/main" val="2914682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7/30/2025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26557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7/30/2025</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39390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91629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smtClean="0"/>
              <a:pPr/>
              <a:t>7/30/2025</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7049877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4.sv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7.png"/><Relationship Id="rId18" Type="http://schemas.openxmlformats.org/officeDocument/2006/relationships/image" Target="../media/image10.png"/><Relationship Id="rId3" Type="http://schemas.openxmlformats.org/officeDocument/2006/relationships/image" Target="../media/image20.png"/><Relationship Id="rId21" Type="http://schemas.openxmlformats.org/officeDocument/2006/relationships/image" Target="../media/image110.png"/><Relationship Id="rId7" Type="http://schemas.openxmlformats.org/officeDocument/2006/relationships/image" Target="../media/image4.png"/><Relationship Id="rId12" Type="http://schemas.openxmlformats.org/officeDocument/2006/relationships/image" Target="../media/image7.png"/><Relationship Id="rId17" Type="http://schemas.openxmlformats.org/officeDocument/2006/relationships/image" Target="../media/image9.png"/><Relationship Id="rId2" Type="http://schemas.openxmlformats.org/officeDocument/2006/relationships/image" Target="../media/image2.png"/><Relationship Id="rId16" Type="http://schemas.openxmlformats.org/officeDocument/2006/relationships/image" Target="../media/image9.png"/><Relationship Id="rId20"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6.png"/><Relationship Id="rId5" Type="http://schemas.openxmlformats.org/officeDocument/2006/relationships/image" Target="../media/image3.png"/><Relationship Id="rId15" Type="http://schemas.openxmlformats.org/officeDocument/2006/relationships/image" Target="../media/image80.png"/><Relationship Id="rId23" Type="http://schemas.openxmlformats.org/officeDocument/2006/relationships/image" Target="../media/image12.png"/><Relationship Id="rId10" Type="http://schemas.openxmlformats.org/officeDocument/2006/relationships/image" Target="../media/image6.png"/><Relationship Id="rId19" Type="http://schemas.openxmlformats.org/officeDocument/2006/relationships/image" Target="../media/image100.png"/><Relationship Id="rId4" Type="http://schemas.openxmlformats.org/officeDocument/2006/relationships/image" Target="../media/image3.png"/><Relationship Id="rId9" Type="http://schemas.openxmlformats.org/officeDocument/2006/relationships/image" Target="../media/image50.png"/><Relationship Id="rId14" Type="http://schemas.openxmlformats.org/officeDocument/2006/relationships/image" Target="../media/image8.png"/><Relationship Id="rId22" Type="http://schemas.openxmlformats.org/officeDocument/2006/relationships/image" Target="../media/image12.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9EA09-616A-19DC-7CFA-D04AC11FDE1E}"/>
              </a:ext>
            </a:extLst>
          </p:cNvPr>
          <p:cNvSpPr>
            <a:spLocks noGrp="1"/>
          </p:cNvSpPr>
          <p:nvPr>
            <p:ph type="ctrTitle"/>
          </p:nvPr>
        </p:nvSpPr>
        <p:spPr/>
        <p:txBody>
          <a:bodyPr/>
          <a:lstStyle/>
          <a:p>
            <a:r>
              <a:rPr lang="en-US" dirty="0"/>
              <a:t>ETS division Strategic Plan (2025-27)</a:t>
            </a:r>
          </a:p>
        </p:txBody>
      </p:sp>
      <p:sp>
        <p:nvSpPr>
          <p:cNvPr id="3" name="Subtitle 2">
            <a:extLst>
              <a:ext uri="{FF2B5EF4-FFF2-40B4-BE49-F238E27FC236}">
                <a16:creationId xmlns:a16="http://schemas.microsoft.com/office/drawing/2014/main" id="{2FD7D786-44CD-9A8C-3DE3-D18A76134099}"/>
              </a:ext>
            </a:extLst>
          </p:cNvPr>
          <p:cNvSpPr>
            <a:spLocks noGrp="1"/>
          </p:cNvSpPr>
          <p:nvPr>
            <p:ph type="subTitle" idx="1"/>
          </p:nvPr>
        </p:nvSpPr>
        <p:spPr/>
        <p:txBody>
          <a:bodyPr/>
          <a:lstStyle/>
          <a:p>
            <a:r>
              <a:rPr lang="en-US" dirty="0"/>
              <a:t>Brett Mello – Chief Information Officer</a:t>
            </a:r>
          </a:p>
        </p:txBody>
      </p:sp>
      <p:pic>
        <p:nvPicPr>
          <p:cNvPr id="11" name="Picture 10" descr="A picture containing icon">
            <a:extLst>
              <a:ext uri="{FF2B5EF4-FFF2-40B4-BE49-F238E27FC236}">
                <a16:creationId xmlns:a16="http://schemas.microsoft.com/office/drawing/2014/main" id="{6724F430-15BC-289D-B6BA-E6427E6CFF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60772" y="5693581"/>
            <a:ext cx="3241231" cy="550248"/>
          </a:xfrm>
          <a:prstGeom prst="rect">
            <a:avLst/>
          </a:prstGeom>
        </p:spPr>
      </p:pic>
    </p:spTree>
    <p:extLst>
      <p:ext uri="{BB962C8B-B14F-4D97-AF65-F5344CB8AC3E}">
        <p14:creationId xmlns:p14="http://schemas.microsoft.com/office/powerpoint/2010/main" val="40668692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5861E-56FD-30ED-7734-29CA3A13CD57}"/>
              </a:ext>
            </a:extLst>
          </p:cNvPr>
          <p:cNvSpPr>
            <a:spLocks noGrp="1"/>
          </p:cNvSpPr>
          <p:nvPr>
            <p:ph type="title"/>
          </p:nvPr>
        </p:nvSpPr>
        <p:spPr/>
        <p:txBody>
          <a:bodyPr/>
          <a:lstStyle/>
          <a:p>
            <a:r>
              <a:rPr lang="en-US" dirty="0" err="1"/>
              <a:t>Ets</a:t>
            </a:r>
            <a:r>
              <a:rPr lang="en-US" dirty="0"/>
              <a:t> goals</a:t>
            </a:r>
          </a:p>
        </p:txBody>
      </p:sp>
      <p:sp>
        <p:nvSpPr>
          <p:cNvPr id="4" name="Text Placeholder 1">
            <a:extLst>
              <a:ext uri="{FF2B5EF4-FFF2-40B4-BE49-F238E27FC236}">
                <a16:creationId xmlns:a16="http://schemas.microsoft.com/office/drawing/2014/main" id="{4C10BF5C-5A1B-EE32-B109-C9709D071DC8}"/>
              </a:ext>
            </a:extLst>
          </p:cNvPr>
          <p:cNvSpPr txBox="1">
            <a:spLocks/>
          </p:cNvSpPr>
          <p:nvPr/>
        </p:nvSpPr>
        <p:spPr>
          <a:xfrm>
            <a:off x="452131" y="1723498"/>
            <a:ext cx="6483606" cy="5861220"/>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US" sz="2800" b="1" i="0" u="none" strike="noStrike" kern="1200" cap="none" spc="0" normalizeH="0" baseline="0" noProof="0" dirty="0">
                <a:ln>
                  <a:noFill/>
                </a:ln>
                <a:solidFill>
                  <a:srgbClr val="4590B8"/>
                </a:solidFill>
                <a:effectLst/>
                <a:uLnTx/>
                <a:uFillTx/>
                <a:latin typeface="Gill Sans MT" panose="020B0502020104020203"/>
                <a:ea typeface="+mn-ea"/>
                <a:cs typeface="+mn-cs"/>
              </a:rPr>
              <a:t>Customer Experience</a:t>
            </a:r>
          </a:p>
          <a:p>
            <a:pPr marL="457200" marR="0" lvl="1" indent="0" algn="l" defTabSz="457200" rtl="0" eaLnBrk="1" fontAlgn="auto" latinLnBrk="0" hangingPunct="1">
              <a:lnSpc>
                <a:spcPct val="100000"/>
              </a:lnSpc>
              <a:spcBef>
                <a:spcPts val="0"/>
              </a:spcBef>
              <a:spcAft>
                <a:spcPts val="600"/>
              </a:spcAft>
              <a:buClrTx/>
              <a:buSzTx/>
              <a:buFontTx/>
              <a:buNone/>
              <a:tabLst/>
              <a:defRPr/>
            </a:pPr>
            <a:r>
              <a:rPr lang="en-US" sz="1600" i="1" dirty="0">
                <a:effectLst/>
                <a:latin typeface="Aptos" panose="020B0004020202020204" pitchFamily="34" charset="0"/>
                <a:ea typeface="Aptos" panose="020B0004020202020204" pitchFamily="34" charset="0"/>
                <a:cs typeface="Aptos" panose="020B0004020202020204" pitchFamily="34" charset="0"/>
              </a:rPr>
              <a:t>Enhance the digital experience for all users of HCA systems by delivering intuitive, accessible, and intelligent IT services. </a:t>
            </a:r>
          </a:p>
          <a:p>
            <a:pPr algn="l">
              <a:spcAft>
                <a:spcPts val="600"/>
              </a:spcAft>
              <a:defRPr/>
            </a:pPr>
            <a:r>
              <a:rPr kumimoji="0" lang="en-US" sz="2800" b="1" i="0" u="none" strike="noStrike" kern="1200" cap="none" spc="0" normalizeH="0" baseline="0" noProof="0" dirty="0">
                <a:ln>
                  <a:noFill/>
                </a:ln>
                <a:solidFill>
                  <a:srgbClr val="4590B8"/>
                </a:solidFill>
                <a:effectLst/>
                <a:uLnTx/>
                <a:uFillTx/>
                <a:latin typeface="Gill Sans MT" panose="020B0502020104020203"/>
                <a:ea typeface="+mn-ea"/>
                <a:cs typeface="+mn-cs"/>
              </a:rPr>
              <a:t>Digital Transformation</a:t>
            </a:r>
          </a:p>
          <a:p>
            <a:pPr marL="457200" marR="0" lvl="1" indent="0" algn="l" defTabSz="457200" rtl="0" eaLnBrk="1" fontAlgn="auto" latinLnBrk="0" hangingPunct="1">
              <a:lnSpc>
                <a:spcPct val="100000"/>
              </a:lnSpc>
              <a:spcBef>
                <a:spcPts val="0"/>
              </a:spcBef>
              <a:spcAft>
                <a:spcPts val="600"/>
              </a:spcAft>
              <a:buClrTx/>
              <a:buSzTx/>
              <a:buFontTx/>
              <a:buNone/>
              <a:tabLst/>
              <a:defRPr/>
            </a:pPr>
            <a:r>
              <a:rPr lang="en-US" sz="1600" i="1" dirty="0">
                <a:effectLst/>
                <a:latin typeface="Aptos" panose="020B0004020202020204" pitchFamily="34" charset="0"/>
                <a:ea typeface="Aptos" panose="020B0004020202020204" pitchFamily="34" charset="0"/>
                <a:cs typeface="Aptos" panose="020B0004020202020204" pitchFamily="34" charset="0"/>
              </a:rPr>
              <a:t>Leverage emerging technologies, modern development practices, and data-driven insights to deliver intelligent, high value digital solutions.</a:t>
            </a:r>
          </a:p>
          <a:p>
            <a:pPr algn="l">
              <a:spcAft>
                <a:spcPts val="600"/>
              </a:spcAft>
              <a:defRPr/>
            </a:pPr>
            <a:r>
              <a:rPr kumimoji="0" lang="en-US" sz="2800" b="1" i="0" u="none" strike="noStrike" kern="1200" cap="none" spc="0" normalizeH="0" baseline="0" noProof="0" dirty="0">
                <a:ln>
                  <a:noFill/>
                </a:ln>
                <a:solidFill>
                  <a:srgbClr val="4590B8"/>
                </a:solidFill>
                <a:effectLst/>
                <a:uLnTx/>
                <a:uFillTx/>
                <a:latin typeface="Gill Sans MT" panose="020B0502020104020203"/>
                <a:ea typeface="+mn-ea"/>
                <a:cs typeface="+mn-cs"/>
              </a:rPr>
              <a:t>Stable Infrastructure</a:t>
            </a:r>
          </a:p>
          <a:p>
            <a:pPr marL="457200" marR="0" lvl="1" indent="0" algn="l" defTabSz="457200" rtl="0" eaLnBrk="1" fontAlgn="auto" latinLnBrk="0" hangingPunct="1">
              <a:lnSpc>
                <a:spcPct val="100000"/>
              </a:lnSpc>
              <a:spcBef>
                <a:spcPts val="0"/>
              </a:spcBef>
              <a:spcAft>
                <a:spcPts val="600"/>
              </a:spcAft>
              <a:buClrTx/>
              <a:buSzTx/>
              <a:buFontTx/>
              <a:buNone/>
              <a:tabLst/>
              <a:defRPr/>
            </a:pPr>
            <a:r>
              <a:rPr lang="en-US" sz="1600" i="1" dirty="0">
                <a:effectLst/>
                <a:latin typeface="Aptos" panose="020B0004020202020204" pitchFamily="34" charset="0"/>
                <a:ea typeface="Aptos" panose="020B0004020202020204" pitchFamily="34" charset="0"/>
                <a:cs typeface="Aptos" panose="020B0004020202020204" pitchFamily="34" charset="0"/>
              </a:rPr>
              <a:t>Ensure </a:t>
            </a:r>
            <a:r>
              <a:rPr lang="en-US" sz="1600" i="1" dirty="0">
                <a:latin typeface="Aptos" panose="020B0004020202020204" pitchFamily="34" charset="0"/>
                <a:ea typeface="Aptos" panose="020B0004020202020204" pitchFamily="34" charset="0"/>
                <a:cs typeface="Aptos" panose="020B0004020202020204" pitchFamily="34" charset="0"/>
              </a:rPr>
              <a:t>system reliability</a:t>
            </a:r>
            <a:r>
              <a:rPr lang="en-US" sz="1600" i="1" dirty="0">
                <a:effectLst/>
                <a:latin typeface="Aptos" panose="020B0004020202020204" pitchFamily="34" charset="0"/>
                <a:ea typeface="Aptos" panose="020B0004020202020204" pitchFamily="34" charset="0"/>
                <a:cs typeface="Aptos" panose="020B0004020202020204" pitchFamily="34" charset="0"/>
              </a:rPr>
              <a:t>, security, and adherence to regulatory requirements.</a:t>
            </a:r>
            <a:endParaRPr kumimoji="0" lang="en-US" sz="1600" b="0" i="1" u="none" strike="noStrike" kern="1200" cap="none" spc="0" normalizeH="0" baseline="0" noProof="0" dirty="0">
              <a:ln>
                <a:noFill/>
              </a:ln>
              <a:solidFill>
                <a:srgbClr val="00B050"/>
              </a:solidFill>
              <a:effectLst/>
              <a:uLnTx/>
              <a:uFillTx/>
              <a:latin typeface="Gill Sans MT" panose="020B0502020104020203"/>
              <a:ea typeface="+mn-ea"/>
              <a:cs typeface="+mn-cs"/>
            </a:endParaRPr>
          </a:p>
          <a:p>
            <a:pPr marL="457200" marR="0" lvl="1" indent="0" algn="l"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B050"/>
              </a:solidFill>
              <a:effectLst/>
              <a:uLnTx/>
              <a:uFillTx/>
              <a:latin typeface="Gill Sans MT" panose="020B0502020104020203"/>
              <a:ea typeface="+mn-ea"/>
              <a:cs typeface="+mn-cs"/>
            </a:endParaRPr>
          </a:p>
          <a:p>
            <a:pPr marL="457200" marR="0" lvl="1" indent="0" algn="l"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B050"/>
              </a:solidFill>
              <a:effectLst/>
              <a:uLnTx/>
              <a:uFillTx/>
              <a:latin typeface="Gill Sans MT" panose="020B0502020104020203"/>
              <a:ea typeface="+mn-ea"/>
              <a:cs typeface="+mn-cs"/>
            </a:endParaRPr>
          </a:p>
          <a:p>
            <a:pPr marL="457200" marR="0" lvl="1"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00B050"/>
              </a:solidFill>
              <a:effectLst/>
              <a:uLnTx/>
              <a:uFillTx/>
              <a:latin typeface="Gill Sans MT" panose="020B0502020104020203"/>
              <a:ea typeface="+mn-ea"/>
              <a:cs typeface="+mn-cs"/>
            </a:endParaRPr>
          </a:p>
          <a:p>
            <a:pPr marL="457200" marR="0" lvl="1"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00B050"/>
              </a:solidFill>
              <a:effectLst/>
              <a:uLnTx/>
              <a:uFillTx/>
              <a:latin typeface="Gill Sans MT" panose="020B0502020104020203"/>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4590B8"/>
              </a:solidFill>
              <a:effectLst/>
              <a:uLnTx/>
              <a:uFillTx/>
              <a:latin typeface="Gill Sans MT" panose="020B0502020104020203"/>
              <a:ea typeface="+mn-ea"/>
              <a:cs typeface="+mn-cs"/>
            </a:endParaRPr>
          </a:p>
        </p:txBody>
      </p:sp>
      <p:cxnSp>
        <p:nvCxnSpPr>
          <p:cNvPr id="5" name="Straight Arrow Connector 4">
            <a:extLst>
              <a:ext uri="{FF2B5EF4-FFF2-40B4-BE49-F238E27FC236}">
                <a16:creationId xmlns:a16="http://schemas.microsoft.com/office/drawing/2014/main" id="{4A84FD52-A3D4-612F-6318-E6D73C623B0B}"/>
              </a:ext>
            </a:extLst>
          </p:cNvPr>
          <p:cNvCxnSpPr/>
          <p:nvPr/>
        </p:nvCxnSpPr>
        <p:spPr>
          <a:xfrm>
            <a:off x="6893941" y="3931471"/>
            <a:ext cx="885525" cy="0"/>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grpSp>
        <p:nvGrpSpPr>
          <p:cNvPr id="6" name="Group 5">
            <a:extLst>
              <a:ext uri="{FF2B5EF4-FFF2-40B4-BE49-F238E27FC236}">
                <a16:creationId xmlns:a16="http://schemas.microsoft.com/office/drawing/2014/main" id="{3ED975A8-2B1A-8869-A0F9-47C79805FE7C}"/>
              </a:ext>
            </a:extLst>
          </p:cNvPr>
          <p:cNvGrpSpPr/>
          <p:nvPr/>
        </p:nvGrpSpPr>
        <p:grpSpPr>
          <a:xfrm>
            <a:off x="6675007" y="2561260"/>
            <a:ext cx="4359034" cy="3729051"/>
            <a:chOff x="6675007" y="1142380"/>
            <a:chExt cx="4359034" cy="3729051"/>
          </a:xfrm>
        </p:grpSpPr>
        <p:sp>
          <p:nvSpPr>
            <p:cNvPr id="7" name="Rectangle 6">
              <a:extLst>
                <a:ext uri="{FF2B5EF4-FFF2-40B4-BE49-F238E27FC236}">
                  <a16:creationId xmlns:a16="http://schemas.microsoft.com/office/drawing/2014/main" id="{254FA90E-958B-19F5-B7BD-FBDA2E947743}"/>
                </a:ext>
              </a:extLst>
            </p:cNvPr>
            <p:cNvSpPr/>
            <p:nvPr/>
          </p:nvSpPr>
          <p:spPr bwMode="auto">
            <a:xfrm>
              <a:off x="6943273" y="4601769"/>
              <a:ext cx="3829201" cy="269662"/>
            </a:xfrm>
            <a:prstGeom prst="rect">
              <a:avLst/>
            </a:prstGeom>
            <a:solidFill>
              <a:schemeClr val="accent1"/>
            </a:solidFill>
            <a:ln>
              <a:noFill/>
              <a:headEnd type="none" w="med" len="med"/>
              <a:tailEnd type="none" w="med" len="med"/>
            </a:ln>
            <a:effectLst>
              <a:glow rad="139700">
                <a:schemeClr val="accent2">
                  <a:satMod val="175000"/>
                  <a:alpha val="40000"/>
                </a:schemeClr>
              </a:glo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Gill Sans MT" panose="020B0502020104020203"/>
                <a:ea typeface="Segoe UI" pitchFamily="34" charset="0"/>
                <a:cs typeface="Segoe UI" pitchFamily="34" charset="0"/>
              </a:endParaRPr>
            </a:p>
          </p:txBody>
        </p:sp>
        <p:sp>
          <p:nvSpPr>
            <p:cNvPr id="8" name="Isosceles Triangle 7">
              <a:extLst>
                <a:ext uri="{FF2B5EF4-FFF2-40B4-BE49-F238E27FC236}">
                  <a16:creationId xmlns:a16="http://schemas.microsoft.com/office/drawing/2014/main" id="{7A012C94-C4EE-2A9E-6C89-1DA9E34B6469}"/>
                </a:ext>
              </a:extLst>
            </p:cNvPr>
            <p:cNvSpPr/>
            <p:nvPr/>
          </p:nvSpPr>
          <p:spPr>
            <a:xfrm>
              <a:off x="6675007" y="2347252"/>
              <a:ext cx="2595805" cy="2154826"/>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9" name="Isosceles Triangle 8">
              <a:extLst>
                <a:ext uri="{FF2B5EF4-FFF2-40B4-BE49-F238E27FC236}">
                  <a16:creationId xmlns:a16="http://schemas.microsoft.com/office/drawing/2014/main" id="{66B4B1A1-A85D-F993-9E49-32DB92181C1B}"/>
                </a:ext>
              </a:extLst>
            </p:cNvPr>
            <p:cNvSpPr/>
            <p:nvPr/>
          </p:nvSpPr>
          <p:spPr>
            <a:xfrm>
              <a:off x="8937157" y="2767289"/>
              <a:ext cx="2096884" cy="1740663"/>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grpSp>
          <p:nvGrpSpPr>
            <p:cNvPr id="10" name="Group 9">
              <a:extLst>
                <a:ext uri="{FF2B5EF4-FFF2-40B4-BE49-F238E27FC236}">
                  <a16:creationId xmlns:a16="http://schemas.microsoft.com/office/drawing/2014/main" id="{5D8A44E6-E679-4294-216A-BEF5BEB09391}"/>
                </a:ext>
              </a:extLst>
            </p:cNvPr>
            <p:cNvGrpSpPr/>
            <p:nvPr/>
          </p:nvGrpSpPr>
          <p:grpSpPr>
            <a:xfrm>
              <a:off x="6943273" y="1142380"/>
              <a:ext cx="3829201" cy="3721336"/>
              <a:chOff x="3031024" y="1295400"/>
              <a:chExt cx="5410200" cy="5257800"/>
            </a:xfrm>
          </p:grpSpPr>
          <p:sp>
            <p:nvSpPr>
              <p:cNvPr id="11" name="Oval 10">
                <a:extLst>
                  <a:ext uri="{FF2B5EF4-FFF2-40B4-BE49-F238E27FC236}">
                    <a16:creationId xmlns:a16="http://schemas.microsoft.com/office/drawing/2014/main" id="{346E00BC-B1E5-767E-3493-D63273D52986}"/>
                  </a:ext>
                </a:extLst>
              </p:cNvPr>
              <p:cNvSpPr/>
              <p:nvPr/>
            </p:nvSpPr>
            <p:spPr>
              <a:xfrm>
                <a:off x="4849177" y="1295400"/>
                <a:ext cx="1782497" cy="1905000"/>
              </a:xfrm>
              <a:prstGeom prst="ellipse">
                <a:avLst/>
              </a:prstGeom>
              <a:solidFill>
                <a:srgbClr val="FFFF00"/>
              </a:solidFill>
              <a:ln>
                <a:noFill/>
              </a:ln>
              <a:effectLst>
                <a:glow rad="228600">
                  <a:srgbClr val="FFC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12" name="Isosceles Triangle 11">
                <a:extLst>
                  <a:ext uri="{FF2B5EF4-FFF2-40B4-BE49-F238E27FC236}">
                    <a16:creationId xmlns:a16="http://schemas.microsoft.com/office/drawing/2014/main" id="{1CC321CB-8B04-F3C2-E075-4B1815578921}"/>
                  </a:ext>
                </a:extLst>
              </p:cNvPr>
              <p:cNvSpPr/>
              <p:nvPr/>
            </p:nvSpPr>
            <p:spPr>
              <a:xfrm>
                <a:off x="3031024" y="1371600"/>
                <a:ext cx="5410200" cy="4663966"/>
              </a:xfrm>
              <a:prstGeom prst="triangle">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13" name="Isosceles Triangle 12">
                <a:extLst>
                  <a:ext uri="{FF2B5EF4-FFF2-40B4-BE49-F238E27FC236}">
                    <a16:creationId xmlns:a16="http://schemas.microsoft.com/office/drawing/2014/main" id="{E848B4F5-AD71-E71D-47DD-70A342499191}"/>
                  </a:ext>
                </a:extLst>
              </p:cNvPr>
              <p:cNvSpPr/>
              <p:nvPr/>
            </p:nvSpPr>
            <p:spPr>
              <a:xfrm>
                <a:off x="4830106" y="1371600"/>
                <a:ext cx="1812036" cy="1562100"/>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Gill Sans MT" panose="020B0502020104020203"/>
                    <a:ea typeface="+mn-ea"/>
                    <a:cs typeface="+mn-cs"/>
                  </a:rPr>
                  <a:t>Vision</a:t>
                </a:r>
              </a:p>
            </p:txBody>
          </p:sp>
          <p:sp>
            <p:nvSpPr>
              <p:cNvPr id="14" name="Trapezoid 13">
                <a:extLst>
                  <a:ext uri="{FF2B5EF4-FFF2-40B4-BE49-F238E27FC236}">
                    <a16:creationId xmlns:a16="http://schemas.microsoft.com/office/drawing/2014/main" id="{3E2A011E-FEE3-5774-AD09-A2F549AB6CE6}"/>
                  </a:ext>
                </a:extLst>
              </p:cNvPr>
              <p:cNvSpPr/>
              <p:nvPr/>
            </p:nvSpPr>
            <p:spPr>
              <a:xfrm>
                <a:off x="3031024" y="5105400"/>
                <a:ext cx="5410200" cy="930166"/>
              </a:xfrm>
              <a:prstGeom prst="trapezoid">
                <a:avLst>
                  <a:gd name="adj" fmla="val 58702"/>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white"/>
                    </a:solidFill>
                    <a:effectLst/>
                    <a:uLnTx/>
                    <a:uFillTx/>
                    <a:latin typeface="Gill Sans MT" panose="020B0502020104020203"/>
                    <a:ea typeface="+mn-ea"/>
                    <a:cs typeface="+mn-cs"/>
                  </a:rPr>
                  <a:t>Mission</a:t>
                </a:r>
              </a:p>
            </p:txBody>
          </p:sp>
          <p:sp>
            <p:nvSpPr>
              <p:cNvPr id="15" name="Trapezoid 14">
                <a:extLst>
                  <a:ext uri="{FF2B5EF4-FFF2-40B4-BE49-F238E27FC236}">
                    <a16:creationId xmlns:a16="http://schemas.microsoft.com/office/drawing/2014/main" id="{7768B772-F689-1905-65F8-B9E683DB1B15}"/>
                  </a:ext>
                </a:extLst>
              </p:cNvPr>
              <p:cNvSpPr/>
              <p:nvPr/>
            </p:nvSpPr>
            <p:spPr>
              <a:xfrm>
                <a:off x="4402624" y="2933700"/>
                <a:ext cx="2667000" cy="723900"/>
              </a:xfrm>
              <a:prstGeom prst="trapezoid">
                <a:avLst>
                  <a:gd name="adj" fmla="val 59039"/>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Gill Sans MT" panose="020B0502020104020203"/>
                    <a:ea typeface="+mn-ea"/>
                    <a:cs typeface="+mn-cs"/>
                  </a:rPr>
                  <a:t>Goals</a:t>
                </a:r>
              </a:p>
            </p:txBody>
          </p:sp>
          <p:sp>
            <p:nvSpPr>
              <p:cNvPr id="16" name="Trapezoid 15">
                <a:extLst>
                  <a:ext uri="{FF2B5EF4-FFF2-40B4-BE49-F238E27FC236}">
                    <a16:creationId xmlns:a16="http://schemas.microsoft.com/office/drawing/2014/main" id="{B7FF2FC4-1423-0ADD-6FA2-DC92DF3E8BB5}"/>
                  </a:ext>
                </a:extLst>
              </p:cNvPr>
              <p:cNvSpPr/>
              <p:nvPr/>
            </p:nvSpPr>
            <p:spPr>
              <a:xfrm>
                <a:off x="4021624" y="3657600"/>
                <a:ext cx="3429000" cy="723900"/>
              </a:xfrm>
              <a:prstGeom prst="trapezoid">
                <a:avLst>
                  <a:gd name="adj" fmla="val 52998"/>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Gill Sans MT" panose="020B0502020104020203"/>
                    <a:ea typeface="+mn-ea"/>
                    <a:cs typeface="+mn-cs"/>
                  </a:rPr>
                  <a:t>Objectives</a:t>
                </a:r>
              </a:p>
            </p:txBody>
          </p:sp>
          <p:sp>
            <p:nvSpPr>
              <p:cNvPr id="17" name="Trapezoid 16">
                <a:extLst>
                  <a:ext uri="{FF2B5EF4-FFF2-40B4-BE49-F238E27FC236}">
                    <a16:creationId xmlns:a16="http://schemas.microsoft.com/office/drawing/2014/main" id="{AB0AA575-AB54-7FBF-BBA2-A3883CB3AF85}"/>
                  </a:ext>
                </a:extLst>
              </p:cNvPr>
              <p:cNvSpPr/>
              <p:nvPr/>
            </p:nvSpPr>
            <p:spPr>
              <a:xfrm>
                <a:off x="3564424" y="4381500"/>
                <a:ext cx="4343400" cy="723900"/>
              </a:xfrm>
              <a:prstGeom prst="trapezoid">
                <a:avLst>
                  <a:gd name="adj" fmla="val 59806"/>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Gill Sans MT" panose="020B0502020104020203"/>
                    <a:ea typeface="+mn-ea"/>
                    <a:cs typeface="+mn-cs"/>
                  </a:rPr>
                  <a:t>Initiatives</a:t>
                </a:r>
              </a:p>
            </p:txBody>
          </p:sp>
          <p:sp>
            <p:nvSpPr>
              <p:cNvPr id="18" name="Rectangle 17">
                <a:extLst>
                  <a:ext uri="{FF2B5EF4-FFF2-40B4-BE49-F238E27FC236}">
                    <a16:creationId xmlns:a16="http://schemas.microsoft.com/office/drawing/2014/main" id="{33DA9E08-5C38-553D-52A2-9A98E2DF7D6B}"/>
                  </a:ext>
                </a:extLst>
              </p:cNvPr>
              <p:cNvSpPr/>
              <p:nvPr/>
            </p:nvSpPr>
            <p:spPr>
              <a:xfrm>
                <a:off x="3031024" y="6172200"/>
                <a:ext cx="5410200" cy="381000"/>
              </a:xfrm>
              <a:prstGeom prst="rect">
                <a:avLst/>
              </a:prstGeom>
              <a:solidFill>
                <a:schemeClr val="accent2"/>
              </a:solidFill>
              <a:ln w="254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Gill Sans MT" panose="020B0502020104020203"/>
                    <a:ea typeface="+mn-ea"/>
                    <a:cs typeface="+mn-cs"/>
                  </a:rPr>
                  <a:t>People / Processes / Values / Principles</a:t>
                </a:r>
              </a:p>
            </p:txBody>
          </p:sp>
          <p:sp>
            <p:nvSpPr>
              <p:cNvPr id="19" name="Isosceles Triangle 18">
                <a:extLst>
                  <a:ext uri="{FF2B5EF4-FFF2-40B4-BE49-F238E27FC236}">
                    <a16:creationId xmlns:a16="http://schemas.microsoft.com/office/drawing/2014/main" id="{9027C8AA-371E-F13D-8A20-4868BF04B9C4}"/>
                  </a:ext>
                </a:extLst>
              </p:cNvPr>
              <p:cNvSpPr/>
              <p:nvPr/>
            </p:nvSpPr>
            <p:spPr bwMode="auto">
              <a:xfrm>
                <a:off x="3031024" y="1371601"/>
                <a:ext cx="5410200" cy="4663966"/>
              </a:xfrm>
              <a:prstGeom prst="triangle">
                <a:avLst>
                  <a:gd name="adj" fmla="val 50178"/>
                </a:avLst>
              </a:prstGeom>
              <a:noFill/>
              <a:ln w="28575">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Gill Sans MT" panose="020B0502020104020203"/>
                  <a:ea typeface="Segoe UI" pitchFamily="34" charset="0"/>
                  <a:cs typeface="Segoe UI" pitchFamily="34" charset="0"/>
                </a:endParaRPr>
              </a:p>
            </p:txBody>
          </p:sp>
          <p:cxnSp>
            <p:nvCxnSpPr>
              <p:cNvPr id="20" name="Straight Connector 19">
                <a:extLst>
                  <a:ext uri="{FF2B5EF4-FFF2-40B4-BE49-F238E27FC236}">
                    <a16:creationId xmlns:a16="http://schemas.microsoft.com/office/drawing/2014/main" id="{E5FE2D55-77B9-645D-C4E7-52856021C93B}"/>
                  </a:ext>
                </a:extLst>
              </p:cNvPr>
              <p:cNvCxnSpPr/>
              <p:nvPr/>
            </p:nvCxnSpPr>
            <p:spPr>
              <a:xfrm>
                <a:off x="4829927" y="2933700"/>
                <a:ext cx="1812215"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41F3EE69-8F59-1A70-F1AD-42E185ECE2A3}"/>
                  </a:ext>
                </a:extLst>
              </p:cNvPr>
              <p:cNvCxnSpPr>
                <a:cxnSpLocks/>
              </p:cNvCxnSpPr>
              <p:nvPr/>
            </p:nvCxnSpPr>
            <p:spPr>
              <a:xfrm>
                <a:off x="3564424" y="5101790"/>
                <a:ext cx="4343400"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grpSp>
      </p:grpSp>
      <p:sp>
        <p:nvSpPr>
          <p:cNvPr id="22" name="TextBox 21">
            <a:extLst>
              <a:ext uri="{FF2B5EF4-FFF2-40B4-BE49-F238E27FC236}">
                <a16:creationId xmlns:a16="http://schemas.microsoft.com/office/drawing/2014/main" id="{79EB4325-808E-1689-A257-4251B9B40E89}"/>
              </a:ext>
            </a:extLst>
          </p:cNvPr>
          <p:cNvSpPr txBox="1"/>
          <p:nvPr/>
        </p:nvSpPr>
        <p:spPr>
          <a:xfrm>
            <a:off x="3259551" y="1839763"/>
            <a:ext cx="5672900" cy="369332"/>
          </a:xfrm>
          <a:prstGeom prst="rect">
            <a:avLst/>
          </a:prstGeom>
          <a:noFill/>
        </p:spPr>
        <p:txBody>
          <a:bodyPr wrap="none" rtlCol="0">
            <a:spAutoFit/>
          </a:bodyPr>
          <a:lstStyle/>
          <a:p>
            <a:pPr algn="ctr"/>
            <a:r>
              <a:rPr lang="en-US" dirty="0"/>
              <a:t>Long-term outcomes that will deliver lasting value to HCA</a:t>
            </a:r>
          </a:p>
        </p:txBody>
      </p:sp>
    </p:spTree>
    <p:extLst>
      <p:ext uri="{BB962C8B-B14F-4D97-AF65-F5344CB8AC3E}">
        <p14:creationId xmlns:p14="http://schemas.microsoft.com/office/powerpoint/2010/main" val="40589229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9F3B4-30DF-38E1-D2AE-74290AD5776E}"/>
              </a:ext>
            </a:extLst>
          </p:cNvPr>
          <p:cNvSpPr>
            <a:spLocks noGrp="1"/>
          </p:cNvSpPr>
          <p:nvPr>
            <p:ph type="title"/>
          </p:nvPr>
        </p:nvSpPr>
        <p:spPr/>
        <p:txBody>
          <a:bodyPr/>
          <a:lstStyle/>
          <a:p>
            <a:r>
              <a:rPr lang="en-US" dirty="0"/>
              <a:t>Objectives</a:t>
            </a:r>
          </a:p>
        </p:txBody>
      </p:sp>
      <p:sp>
        <p:nvSpPr>
          <p:cNvPr id="3" name="Text Placeholder 2">
            <a:extLst>
              <a:ext uri="{FF2B5EF4-FFF2-40B4-BE49-F238E27FC236}">
                <a16:creationId xmlns:a16="http://schemas.microsoft.com/office/drawing/2014/main" id="{00E65E78-FB8C-5414-9A0B-B22522CEBB20}"/>
              </a:ext>
            </a:extLst>
          </p:cNvPr>
          <p:cNvSpPr>
            <a:spLocks noGrp="1"/>
          </p:cNvSpPr>
          <p:nvPr>
            <p:ph type="body" idx="1"/>
          </p:nvPr>
        </p:nvSpPr>
        <p:spPr/>
        <p:txBody>
          <a:bodyPr/>
          <a:lstStyle/>
          <a:p>
            <a:r>
              <a:rPr lang="en-US" dirty="0"/>
              <a:t>Targets that ADVANCE goals</a:t>
            </a:r>
          </a:p>
        </p:txBody>
      </p:sp>
    </p:spTree>
    <p:extLst>
      <p:ext uri="{BB962C8B-B14F-4D97-AF65-F5344CB8AC3E}">
        <p14:creationId xmlns:p14="http://schemas.microsoft.com/office/powerpoint/2010/main" val="8887607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61A68-7B4C-AD6A-EF4B-21BE1E2F2630}"/>
              </a:ext>
            </a:extLst>
          </p:cNvPr>
          <p:cNvSpPr>
            <a:spLocks noGrp="1"/>
          </p:cNvSpPr>
          <p:nvPr>
            <p:ph type="title"/>
          </p:nvPr>
        </p:nvSpPr>
        <p:spPr/>
        <p:txBody>
          <a:bodyPr/>
          <a:lstStyle/>
          <a:p>
            <a:r>
              <a:rPr lang="en-US" dirty="0" err="1"/>
              <a:t>Ets</a:t>
            </a:r>
            <a:r>
              <a:rPr lang="en-US" dirty="0"/>
              <a:t> objectives</a:t>
            </a:r>
          </a:p>
        </p:txBody>
      </p:sp>
      <p:sp>
        <p:nvSpPr>
          <p:cNvPr id="4" name="Text Placeholder 1">
            <a:extLst>
              <a:ext uri="{FF2B5EF4-FFF2-40B4-BE49-F238E27FC236}">
                <a16:creationId xmlns:a16="http://schemas.microsoft.com/office/drawing/2014/main" id="{64E5E571-DDE5-E06B-5E41-52FF8A8292D1}"/>
              </a:ext>
            </a:extLst>
          </p:cNvPr>
          <p:cNvSpPr txBox="1">
            <a:spLocks/>
          </p:cNvSpPr>
          <p:nvPr/>
        </p:nvSpPr>
        <p:spPr>
          <a:xfrm>
            <a:off x="1005119" y="1772881"/>
            <a:ext cx="11339775" cy="5861220"/>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US" sz="2400" b="1" i="0" u="none" strike="noStrike" kern="1200" cap="none" spc="0" normalizeH="0" baseline="0" noProof="0" dirty="0">
                <a:ln>
                  <a:noFill/>
                </a:ln>
                <a:solidFill>
                  <a:srgbClr val="4590B8"/>
                </a:solidFill>
                <a:effectLst/>
                <a:uLnTx/>
                <a:uFillTx/>
                <a:latin typeface="Gill Sans MT" panose="020B0502020104020203"/>
                <a:ea typeface="+mn-ea"/>
                <a:cs typeface="+mn-cs"/>
              </a:rPr>
              <a:t>Customer Experience</a:t>
            </a:r>
            <a:endParaRPr kumimoji="0" lang="en-US" sz="2400" b="1" u="none" strike="noStrike" kern="1200" cap="none" spc="0" normalizeH="0" baseline="0" noProof="0" dirty="0">
              <a:ln>
                <a:noFill/>
              </a:ln>
              <a:solidFill>
                <a:srgbClr val="4590B8"/>
              </a:solidFill>
              <a:effectLst/>
              <a:uLnTx/>
              <a:uFillTx/>
              <a:latin typeface="Gill Sans MT" panose="020B0502020104020203"/>
              <a:ea typeface="+mn-ea"/>
              <a:cs typeface="+mn-cs"/>
            </a:endParaRPr>
          </a:p>
          <a:p>
            <a:pPr lvl="1">
              <a:spcAft>
                <a:spcPts val="600"/>
              </a:spcAft>
              <a:defRPr/>
            </a:pPr>
            <a:r>
              <a:rPr lang="en-US" dirty="0">
                <a:solidFill>
                  <a:prstClr val="black"/>
                </a:solidFill>
              </a:rPr>
              <a:t>Enable Digital Equity</a:t>
            </a:r>
            <a:r>
              <a:rPr lang="en-US" dirty="0">
                <a:solidFill>
                  <a:prstClr val="black"/>
                </a:solidFill>
                <a:sym typeface="Wingdings" panose="05000000000000000000" pitchFamily="2" charset="2"/>
              </a:rPr>
              <a:t></a:t>
            </a:r>
            <a:endParaRPr lang="en-US" dirty="0">
              <a:solidFill>
                <a:prstClr val="black"/>
              </a:solidFill>
            </a:endParaRPr>
          </a:p>
          <a:p>
            <a:pPr lvl="1">
              <a:spcAft>
                <a:spcPts val="600"/>
              </a:spcAft>
              <a:defRPr/>
            </a:pPr>
            <a:r>
              <a:rPr lang="en-US" dirty="0">
                <a:solidFill>
                  <a:prstClr val="black"/>
                </a:solidFill>
              </a:rPr>
              <a:t>Optimize Workflows</a:t>
            </a:r>
          </a:p>
          <a:p>
            <a:pPr lvl="1">
              <a:spcAft>
                <a:spcPts val="600"/>
              </a:spcAft>
              <a:defRPr/>
            </a:pPr>
            <a:r>
              <a:rPr lang="en-US" dirty="0">
                <a:solidFill>
                  <a:prstClr val="black"/>
                </a:solidFill>
              </a:rPr>
              <a:t>Mature IT Service Delivery</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US" sz="2400" b="1" i="0" u="none" strike="noStrike" kern="1200" cap="none" spc="0" normalizeH="0" baseline="0" noProof="0" dirty="0">
                <a:ln>
                  <a:noFill/>
                </a:ln>
                <a:solidFill>
                  <a:srgbClr val="4590B8"/>
                </a:solidFill>
                <a:effectLst/>
                <a:uLnTx/>
                <a:uFillTx/>
                <a:latin typeface="Gill Sans MT" panose="020B0502020104020203"/>
                <a:ea typeface="+mn-ea"/>
                <a:cs typeface="+mn-cs"/>
              </a:rPr>
              <a:t>Digital Transformation</a:t>
            </a:r>
            <a:endParaRPr kumimoji="0" lang="en-US" sz="2400" b="1" u="none" strike="noStrike" kern="1200" cap="none" spc="0" normalizeH="0" baseline="0" noProof="0" dirty="0">
              <a:ln>
                <a:noFill/>
              </a:ln>
              <a:solidFill>
                <a:srgbClr val="4590B8"/>
              </a:solidFill>
              <a:effectLst/>
              <a:uLnTx/>
              <a:uFillTx/>
              <a:latin typeface="Gill Sans MT" panose="020B0502020104020203"/>
              <a:ea typeface="+mn-ea"/>
              <a:cs typeface="+mn-cs"/>
            </a:endParaRPr>
          </a:p>
          <a:p>
            <a:pPr marL="457200" marR="0" lvl="1" indent="0" algn="l" defTabSz="457200" rtl="0" eaLnBrk="1" fontAlgn="auto" latinLnBrk="0" hangingPunct="1">
              <a:lnSpc>
                <a:spcPct val="100000"/>
              </a:lnSpc>
              <a:spcBef>
                <a:spcPts val="0"/>
              </a:spcBef>
              <a:spcAft>
                <a:spcPts val="600"/>
              </a:spcAft>
              <a:buClrTx/>
              <a:buSzTx/>
              <a:buFontTx/>
              <a:buNone/>
              <a:tabLst/>
              <a:defRPr/>
            </a:pPr>
            <a:r>
              <a:rPr kumimoji="0" lang="en-US" b="0" i="0" u="none" strike="noStrike" kern="1200" cap="none" spc="0" normalizeH="0" baseline="0" noProof="0" dirty="0">
                <a:ln>
                  <a:noFill/>
                </a:ln>
                <a:solidFill>
                  <a:prstClr val="black"/>
                </a:solidFill>
                <a:effectLst/>
                <a:uLnTx/>
                <a:uFillTx/>
                <a:latin typeface="Gill Sans MT" panose="020B0502020104020203"/>
                <a:ea typeface="+mn-ea"/>
                <a:cs typeface="+mn-cs"/>
              </a:rPr>
              <a:t>Exploit Emerging Technology</a:t>
            </a:r>
            <a:r>
              <a:rPr kumimoji="0" lang="en-US" b="0" i="0" u="none" strike="noStrike" kern="1200" cap="none" spc="0" normalizeH="0" baseline="0" noProof="0" dirty="0">
                <a:ln>
                  <a:noFill/>
                </a:ln>
                <a:solidFill>
                  <a:prstClr val="black"/>
                </a:solidFill>
                <a:effectLst/>
                <a:uLnTx/>
                <a:uFillTx/>
                <a:latin typeface="Gill Sans MT" panose="020B0502020104020203"/>
                <a:ea typeface="+mn-ea"/>
                <a:cs typeface="+mn-cs"/>
                <a:sym typeface="Wingdings" panose="05000000000000000000" pitchFamily="2" charset="2"/>
              </a:rPr>
              <a:t></a:t>
            </a:r>
            <a:endParaRPr kumimoji="0" lang="en-US"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457200" marR="0" lvl="1" indent="0" algn="l" defTabSz="457200" rtl="0" eaLnBrk="1" fontAlgn="auto" latinLnBrk="0" hangingPunct="1">
              <a:lnSpc>
                <a:spcPct val="100000"/>
              </a:lnSpc>
              <a:spcBef>
                <a:spcPts val="0"/>
              </a:spcBef>
              <a:spcAft>
                <a:spcPts val="600"/>
              </a:spcAft>
              <a:buClrTx/>
              <a:buSzTx/>
              <a:buFontTx/>
              <a:buNone/>
              <a:tabLst/>
              <a:defRPr/>
            </a:pPr>
            <a:r>
              <a:rPr lang="en-US" dirty="0">
                <a:solidFill>
                  <a:prstClr val="black"/>
                </a:solidFill>
                <a:latin typeface="Gill Sans MT" panose="020B0502020104020203"/>
              </a:rPr>
              <a:t>Advance Interoperability</a:t>
            </a:r>
            <a:endParaRPr kumimoji="0" lang="en-US"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457200" marR="0" lvl="1" indent="0" algn="l" defTabSz="457200" rtl="0" eaLnBrk="1" fontAlgn="auto" latinLnBrk="0" hangingPunct="1">
              <a:lnSpc>
                <a:spcPct val="100000"/>
              </a:lnSpc>
              <a:spcBef>
                <a:spcPts val="0"/>
              </a:spcBef>
              <a:spcAft>
                <a:spcPts val="600"/>
              </a:spcAft>
              <a:buClrTx/>
              <a:buSzTx/>
              <a:buFontTx/>
              <a:buNone/>
              <a:tabLst/>
              <a:defRPr/>
            </a:pPr>
            <a:r>
              <a:rPr kumimoji="0" lang="en-US" b="0" i="0" u="none" strike="noStrike" kern="1200" cap="none" spc="0" normalizeH="0" baseline="0" noProof="0" dirty="0">
                <a:ln>
                  <a:noFill/>
                </a:ln>
                <a:solidFill>
                  <a:prstClr val="black"/>
                </a:solidFill>
                <a:effectLst/>
                <a:uLnTx/>
                <a:uFillTx/>
                <a:latin typeface="Gill Sans MT" panose="020B0502020104020203"/>
                <a:ea typeface="+mn-ea"/>
                <a:cs typeface="+mn-cs"/>
              </a:rPr>
              <a:t>Evolve Data Architecture</a:t>
            </a:r>
            <a:r>
              <a:rPr kumimoji="0" lang="en-US" b="0" i="0" u="none" strike="noStrike" kern="1200" cap="none" spc="0" normalizeH="0" baseline="0" noProof="0" dirty="0">
                <a:ln>
                  <a:noFill/>
                </a:ln>
                <a:solidFill>
                  <a:prstClr val="black"/>
                </a:solidFill>
                <a:effectLst/>
                <a:uLnTx/>
                <a:uFillTx/>
                <a:latin typeface="Gill Sans MT" panose="020B0502020104020203"/>
                <a:ea typeface="+mn-ea"/>
                <a:cs typeface="+mn-cs"/>
                <a:sym typeface="Wingdings" panose="05000000000000000000" pitchFamily="2" charset="2"/>
              </a:rPr>
              <a:t></a:t>
            </a:r>
            <a:endParaRPr kumimoji="0" lang="en-US"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US" sz="2400" b="1" i="0" u="none" strike="noStrike" kern="1200" cap="none" spc="0" normalizeH="0" baseline="0" noProof="0" dirty="0">
                <a:ln>
                  <a:noFill/>
                </a:ln>
                <a:solidFill>
                  <a:srgbClr val="4590B8"/>
                </a:solidFill>
                <a:effectLst/>
                <a:uLnTx/>
                <a:uFillTx/>
                <a:latin typeface="Gill Sans MT" panose="020B0502020104020203"/>
                <a:ea typeface="+mn-ea"/>
                <a:cs typeface="+mn-cs"/>
              </a:rPr>
              <a:t>Stable Infrastructure</a:t>
            </a:r>
            <a:endParaRPr kumimoji="0" lang="en-US" sz="2400" b="1" u="none" strike="noStrike" kern="1200" cap="none" spc="0" normalizeH="0" baseline="0" noProof="0" dirty="0">
              <a:ln>
                <a:noFill/>
              </a:ln>
              <a:solidFill>
                <a:srgbClr val="4590B8"/>
              </a:solidFill>
              <a:effectLst/>
              <a:uLnTx/>
              <a:uFillTx/>
              <a:latin typeface="Gill Sans MT" panose="020B0502020104020203"/>
              <a:ea typeface="+mn-ea"/>
              <a:cs typeface="+mn-cs"/>
            </a:endParaRPr>
          </a:p>
          <a:p>
            <a:pPr marL="457200" marR="0" lvl="1" indent="0" algn="l" defTabSz="457200" rtl="0" eaLnBrk="1" fontAlgn="auto" latinLnBrk="0" hangingPunct="1">
              <a:lnSpc>
                <a:spcPct val="100000"/>
              </a:lnSpc>
              <a:spcBef>
                <a:spcPts val="0"/>
              </a:spcBef>
              <a:spcAft>
                <a:spcPts val="600"/>
              </a:spcAft>
              <a:buClrTx/>
              <a:buSzTx/>
              <a:buFontTx/>
              <a:buNone/>
              <a:tabLst/>
              <a:defRPr/>
            </a:pPr>
            <a:r>
              <a:rPr kumimoji="0" lang="en-US" b="0" i="0" u="none" strike="noStrike" kern="1200" cap="none" spc="0" normalizeH="0" baseline="0" noProof="0" dirty="0">
                <a:ln>
                  <a:noFill/>
                </a:ln>
                <a:solidFill>
                  <a:prstClr val="black"/>
                </a:solidFill>
                <a:effectLst/>
                <a:uLnTx/>
                <a:uFillTx/>
                <a:latin typeface="Gill Sans MT" panose="020B0502020104020203"/>
                <a:ea typeface="+mn-ea"/>
                <a:cs typeface="+mn-cs"/>
              </a:rPr>
              <a:t>System Modernization</a:t>
            </a:r>
            <a:r>
              <a:rPr kumimoji="0" lang="en-US" b="0" i="0" u="none" strike="noStrike" kern="1200" cap="none" spc="0" normalizeH="0" baseline="0" noProof="0" dirty="0">
                <a:ln>
                  <a:noFill/>
                </a:ln>
                <a:solidFill>
                  <a:prstClr val="black"/>
                </a:solidFill>
                <a:effectLst/>
                <a:uLnTx/>
                <a:uFillTx/>
                <a:latin typeface="Gill Sans MT" panose="020B0502020104020203"/>
                <a:ea typeface="+mn-ea"/>
                <a:cs typeface="+mn-cs"/>
                <a:sym typeface="Wingdings" panose="05000000000000000000" pitchFamily="2" charset="2"/>
              </a:rPr>
              <a:t></a:t>
            </a:r>
            <a:r>
              <a:rPr kumimoji="0" lang="en-US" b="0" i="0" u="none" strike="noStrike" kern="1200" cap="none" spc="0" normalizeH="0" baseline="0" noProof="0" dirty="0">
                <a:ln>
                  <a:noFill/>
                </a:ln>
                <a:solidFill>
                  <a:prstClr val="black"/>
                </a:solidFill>
                <a:effectLst/>
                <a:uLnTx/>
                <a:uFillTx/>
                <a:latin typeface="Gill Sans MT" panose="020B0502020104020203"/>
                <a:ea typeface="+mn-ea"/>
                <a:cs typeface="+mn-cs"/>
              </a:rPr>
              <a:t> / S</a:t>
            </a:r>
            <a:r>
              <a:rPr lang="en-US" dirty="0" err="1">
                <a:solidFill>
                  <a:prstClr val="black"/>
                </a:solidFill>
              </a:rPr>
              <a:t>calability</a:t>
            </a:r>
            <a:r>
              <a:rPr lang="en-US" dirty="0">
                <a:solidFill>
                  <a:prstClr val="black"/>
                </a:solidFill>
              </a:rPr>
              <a:t> / Redundancy</a:t>
            </a:r>
          </a:p>
          <a:p>
            <a:pPr marL="457200" marR="0" lvl="1" indent="0" algn="l" defTabSz="457200" rtl="0" eaLnBrk="1" fontAlgn="auto" latinLnBrk="0" hangingPunct="1">
              <a:lnSpc>
                <a:spcPct val="100000"/>
              </a:lnSpc>
              <a:spcBef>
                <a:spcPts val="0"/>
              </a:spcBef>
              <a:spcAft>
                <a:spcPts val="600"/>
              </a:spcAft>
              <a:buClrTx/>
              <a:buSzTx/>
              <a:buFontTx/>
              <a:buNone/>
              <a:tabLst/>
              <a:defRPr/>
            </a:pPr>
            <a:r>
              <a:rPr kumimoji="0" lang="en-US" b="0" i="0" u="none" strike="noStrike" kern="1200" cap="none" spc="0" normalizeH="0" baseline="0" noProof="0" dirty="0">
                <a:ln>
                  <a:noFill/>
                </a:ln>
                <a:solidFill>
                  <a:prstClr val="black"/>
                </a:solidFill>
                <a:effectLst/>
                <a:uLnTx/>
                <a:uFillTx/>
                <a:latin typeface="Gill Sans MT" panose="020B0502020104020203"/>
                <a:ea typeface="+mn-ea"/>
                <a:cs typeface="+mn-cs"/>
              </a:rPr>
              <a:t>Secure Access to Systems/Data</a:t>
            </a:r>
            <a:r>
              <a:rPr kumimoji="0" lang="en-US" b="0" i="0" u="none" strike="noStrike" kern="1200" cap="none" spc="0" normalizeH="0" baseline="0" noProof="0" dirty="0">
                <a:ln>
                  <a:noFill/>
                </a:ln>
                <a:solidFill>
                  <a:prstClr val="black"/>
                </a:solidFill>
                <a:effectLst/>
                <a:uLnTx/>
                <a:uFillTx/>
                <a:latin typeface="Gill Sans MT" panose="020B0502020104020203"/>
                <a:ea typeface="+mn-ea"/>
                <a:cs typeface="+mn-cs"/>
                <a:sym typeface="Wingdings" panose="05000000000000000000" pitchFamily="2" charset="2"/>
              </a:rPr>
              <a:t></a:t>
            </a:r>
            <a:endParaRPr kumimoji="0" lang="en-US"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457200" marR="0" lvl="1" indent="0" algn="l" defTabSz="4572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Gill Sans MT" panose="020B0502020104020203"/>
                <a:ea typeface="+mn-ea"/>
                <a:cs typeface="+mn-cs"/>
              </a:rPr>
              <a:t>Ensure Application Performance</a:t>
            </a:r>
            <a:endParaRPr kumimoji="0" lang="en-US" b="0" i="0" u="none" strike="noStrike" kern="1200" cap="none" spc="0" normalizeH="0" baseline="0" noProof="0" dirty="0">
              <a:ln>
                <a:noFill/>
              </a:ln>
              <a:solidFill>
                <a:srgbClr val="00B050"/>
              </a:solidFill>
              <a:effectLst/>
              <a:uLnTx/>
              <a:uFillTx/>
              <a:latin typeface="Gill Sans MT" panose="020B0502020104020203"/>
              <a:ea typeface="+mn-ea"/>
              <a:cs typeface="+mn-cs"/>
            </a:endParaRPr>
          </a:p>
          <a:p>
            <a:pPr marL="457200" marR="0" lvl="1"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00B050"/>
              </a:solidFill>
              <a:effectLst/>
              <a:uLnTx/>
              <a:uFillTx/>
              <a:latin typeface="Gill Sans MT" panose="020B0502020104020203"/>
              <a:ea typeface="+mn-ea"/>
              <a:cs typeface="+mn-cs"/>
            </a:endParaRPr>
          </a:p>
          <a:p>
            <a:pPr marL="457200" marR="0" lvl="1"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00B050"/>
              </a:solidFill>
              <a:effectLst/>
              <a:uLnTx/>
              <a:uFillTx/>
              <a:latin typeface="Gill Sans MT" panose="020B0502020104020203"/>
              <a:ea typeface="+mn-ea"/>
              <a:cs typeface="+mn-cs"/>
            </a:endParaRPr>
          </a:p>
          <a:p>
            <a:pPr marL="457200" marR="0" lvl="1"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00B050"/>
              </a:solidFill>
              <a:effectLst/>
              <a:uLnTx/>
              <a:uFillTx/>
              <a:latin typeface="Gill Sans MT" panose="020B0502020104020203"/>
              <a:ea typeface="+mn-ea"/>
              <a:cs typeface="+mn-cs"/>
            </a:endParaRPr>
          </a:p>
          <a:p>
            <a:pPr marL="457200" marR="0" lvl="1"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00B050"/>
              </a:solidFill>
              <a:effectLst/>
              <a:uLnTx/>
              <a:uFillTx/>
              <a:latin typeface="Gill Sans MT" panose="020B0502020104020203"/>
              <a:ea typeface="+mn-ea"/>
              <a:cs typeface="+mn-cs"/>
            </a:endParaRPr>
          </a:p>
          <a:p>
            <a:pPr marL="457200" marR="0" lvl="1"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00B050"/>
              </a:solidFill>
              <a:effectLst/>
              <a:uLnTx/>
              <a:uFillTx/>
              <a:latin typeface="Gill Sans MT" panose="020B0502020104020203"/>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4590B8"/>
              </a:solidFill>
              <a:effectLst/>
              <a:uLnTx/>
              <a:uFillTx/>
              <a:latin typeface="Gill Sans MT" panose="020B0502020104020203"/>
              <a:ea typeface="+mn-ea"/>
              <a:cs typeface="+mn-cs"/>
            </a:endParaRPr>
          </a:p>
        </p:txBody>
      </p:sp>
      <p:cxnSp>
        <p:nvCxnSpPr>
          <p:cNvPr id="5" name="Straight Arrow Connector 4">
            <a:extLst>
              <a:ext uri="{FF2B5EF4-FFF2-40B4-BE49-F238E27FC236}">
                <a16:creationId xmlns:a16="http://schemas.microsoft.com/office/drawing/2014/main" id="{7C1C83F6-68E2-9474-E405-FEEA3D7E9EA9}"/>
              </a:ext>
            </a:extLst>
          </p:cNvPr>
          <p:cNvCxnSpPr/>
          <p:nvPr/>
        </p:nvCxnSpPr>
        <p:spPr>
          <a:xfrm>
            <a:off x="6760591" y="3941996"/>
            <a:ext cx="885525" cy="0"/>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548C137A-1739-6A10-B453-735FF870C2F8}"/>
              </a:ext>
            </a:extLst>
          </p:cNvPr>
          <p:cNvCxnSpPr/>
          <p:nvPr/>
        </p:nvCxnSpPr>
        <p:spPr>
          <a:xfrm>
            <a:off x="6502232" y="4454354"/>
            <a:ext cx="885525" cy="0"/>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grpSp>
        <p:nvGrpSpPr>
          <p:cNvPr id="7" name="Group 6">
            <a:extLst>
              <a:ext uri="{FF2B5EF4-FFF2-40B4-BE49-F238E27FC236}">
                <a16:creationId xmlns:a16="http://schemas.microsoft.com/office/drawing/2014/main" id="{CE58CB19-9AFB-E7E3-1AC3-0BBFCFC2A533}"/>
              </a:ext>
            </a:extLst>
          </p:cNvPr>
          <p:cNvGrpSpPr/>
          <p:nvPr/>
        </p:nvGrpSpPr>
        <p:grpSpPr>
          <a:xfrm>
            <a:off x="6675007" y="2571785"/>
            <a:ext cx="4359034" cy="3729051"/>
            <a:chOff x="6675007" y="1142380"/>
            <a:chExt cx="4359034" cy="3729051"/>
          </a:xfrm>
        </p:grpSpPr>
        <p:sp>
          <p:nvSpPr>
            <p:cNvPr id="8" name="Rectangle 7">
              <a:extLst>
                <a:ext uri="{FF2B5EF4-FFF2-40B4-BE49-F238E27FC236}">
                  <a16:creationId xmlns:a16="http://schemas.microsoft.com/office/drawing/2014/main" id="{F87A6492-D94A-6120-A103-FF4CA0B183F1}"/>
                </a:ext>
              </a:extLst>
            </p:cNvPr>
            <p:cNvSpPr/>
            <p:nvPr/>
          </p:nvSpPr>
          <p:spPr bwMode="auto">
            <a:xfrm>
              <a:off x="6943273" y="4601769"/>
              <a:ext cx="3829201" cy="269662"/>
            </a:xfrm>
            <a:prstGeom prst="rect">
              <a:avLst/>
            </a:prstGeom>
            <a:solidFill>
              <a:schemeClr val="accent1"/>
            </a:solidFill>
            <a:ln>
              <a:noFill/>
              <a:headEnd type="none" w="med" len="med"/>
              <a:tailEnd type="none" w="med" len="med"/>
            </a:ln>
            <a:effectLst>
              <a:glow rad="139700">
                <a:schemeClr val="accent2">
                  <a:satMod val="175000"/>
                  <a:alpha val="40000"/>
                </a:schemeClr>
              </a:glo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Gill Sans MT" panose="020B0502020104020203"/>
                <a:ea typeface="Segoe UI" pitchFamily="34" charset="0"/>
                <a:cs typeface="Segoe UI" pitchFamily="34" charset="0"/>
              </a:endParaRPr>
            </a:p>
          </p:txBody>
        </p:sp>
        <p:sp>
          <p:nvSpPr>
            <p:cNvPr id="9" name="Isosceles Triangle 8">
              <a:extLst>
                <a:ext uri="{FF2B5EF4-FFF2-40B4-BE49-F238E27FC236}">
                  <a16:creationId xmlns:a16="http://schemas.microsoft.com/office/drawing/2014/main" id="{EDB4B7F8-6CCE-AEDE-CEAD-42EB136E646F}"/>
                </a:ext>
              </a:extLst>
            </p:cNvPr>
            <p:cNvSpPr/>
            <p:nvPr/>
          </p:nvSpPr>
          <p:spPr>
            <a:xfrm>
              <a:off x="6675007" y="2347252"/>
              <a:ext cx="2595805" cy="2154826"/>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10" name="Isosceles Triangle 9">
              <a:extLst>
                <a:ext uri="{FF2B5EF4-FFF2-40B4-BE49-F238E27FC236}">
                  <a16:creationId xmlns:a16="http://schemas.microsoft.com/office/drawing/2014/main" id="{6CD75E1A-D712-402D-CB9E-03B9BED19FB4}"/>
                </a:ext>
              </a:extLst>
            </p:cNvPr>
            <p:cNvSpPr/>
            <p:nvPr/>
          </p:nvSpPr>
          <p:spPr>
            <a:xfrm>
              <a:off x="8937157" y="2767289"/>
              <a:ext cx="2096884" cy="1740663"/>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grpSp>
          <p:nvGrpSpPr>
            <p:cNvPr id="11" name="Group 10">
              <a:extLst>
                <a:ext uri="{FF2B5EF4-FFF2-40B4-BE49-F238E27FC236}">
                  <a16:creationId xmlns:a16="http://schemas.microsoft.com/office/drawing/2014/main" id="{E6AE3BA5-08D2-27DC-B771-2D642649D86A}"/>
                </a:ext>
              </a:extLst>
            </p:cNvPr>
            <p:cNvGrpSpPr/>
            <p:nvPr/>
          </p:nvGrpSpPr>
          <p:grpSpPr>
            <a:xfrm>
              <a:off x="6943273" y="1142380"/>
              <a:ext cx="3829201" cy="3721336"/>
              <a:chOff x="3031024" y="1295400"/>
              <a:chExt cx="5410200" cy="5257800"/>
            </a:xfrm>
          </p:grpSpPr>
          <p:sp>
            <p:nvSpPr>
              <p:cNvPr id="12" name="Oval 11">
                <a:extLst>
                  <a:ext uri="{FF2B5EF4-FFF2-40B4-BE49-F238E27FC236}">
                    <a16:creationId xmlns:a16="http://schemas.microsoft.com/office/drawing/2014/main" id="{D683A0BC-FE72-0D2F-45A2-BAC3D2545862}"/>
                  </a:ext>
                </a:extLst>
              </p:cNvPr>
              <p:cNvSpPr/>
              <p:nvPr/>
            </p:nvSpPr>
            <p:spPr>
              <a:xfrm>
                <a:off x="4849177" y="1295400"/>
                <a:ext cx="1782497" cy="1905000"/>
              </a:xfrm>
              <a:prstGeom prst="ellipse">
                <a:avLst/>
              </a:prstGeom>
              <a:solidFill>
                <a:srgbClr val="FFFF00"/>
              </a:solidFill>
              <a:ln>
                <a:noFill/>
              </a:ln>
              <a:effectLst>
                <a:glow rad="228600">
                  <a:srgbClr val="FFC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13" name="Isosceles Triangle 12">
                <a:extLst>
                  <a:ext uri="{FF2B5EF4-FFF2-40B4-BE49-F238E27FC236}">
                    <a16:creationId xmlns:a16="http://schemas.microsoft.com/office/drawing/2014/main" id="{551296FF-D915-856D-E14A-4061759AA2F6}"/>
                  </a:ext>
                </a:extLst>
              </p:cNvPr>
              <p:cNvSpPr/>
              <p:nvPr/>
            </p:nvSpPr>
            <p:spPr>
              <a:xfrm>
                <a:off x="3031024" y="1371600"/>
                <a:ext cx="5410200" cy="4663966"/>
              </a:xfrm>
              <a:prstGeom prst="triangle">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14" name="Isosceles Triangle 13">
                <a:extLst>
                  <a:ext uri="{FF2B5EF4-FFF2-40B4-BE49-F238E27FC236}">
                    <a16:creationId xmlns:a16="http://schemas.microsoft.com/office/drawing/2014/main" id="{BADAC32E-080C-157F-5501-7C507BD598DD}"/>
                  </a:ext>
                </a:extLst>
              </p:cNvPr>
              <p:cNvSpPr/>
              <p:nvPr/>
            </p:nvSpPr>
            <p:spPr>
              <a:xfrm>
                <a:off x="4830106" y="1371600"/>
                <a:ext cx="1812036" cy="1562100"/>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Gill Sans MT" panose="020B0502020104020203"/>
                    <a:ea typeface="+mn-ea"/>
                    <a:cs typeface="+mn-cs"/>
                  </a:rPr>
                  <a:t>Vision</a:t>
                </a:r>
              </a:p>
            </p:txBody>
          </p:sp>
          <p:sp>
            <p:nvSpPr>
              <p:cNvPr id="15" name="Trapezoid 14">
                <a:extLst>
                  <a:ext uri="{FF2B5EF4-FFF2-40B4-BE49-F238E27FC236}">
                    <a16:creationId xmlns:a16="http://schemas.microsoft.com/office/drawing/2014/main" id="{2E1AF545-4179-DBC4-3D23-BA46F26F1FF9}"/>
                  </a:ext>
                </a:extLst>
              </p:cNvPr>
              <p:cNvSpPr/>
              <p:nvPr/>
            </p:nvSpPr>
            <p:spPr>
              <a:xfrm>
                <a:off x="3031024" y="5105400"/>
                <a:ext cx="5410200" cy="930166"/>
              </a:xfrm>
              <a:prstGeom prst="trapezoid">
                <a:avLst>
                  <a:gd name="adj" fmla="val 58702"/>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white"/>
                    </a:solidFill>
                    <a:effectLst/>
                    <a:uLnTx/>
                    <a:uFillTx/>
                    <a:latin typeface="Gill Sans MT" panose="020B0502020104020203"/>
                    <a:ea typeface="+mn-ea"/>
                    <a:cs typeface="+mn-cs"/>
                  </a:rPr>
                  <a:t>Mission</a:t>
                </a:r>
              </a:p>
            </p:txBody>
          </p:sp>
          <p:sp>
            <p:nvSpPr>
              <p:cNvPr id="16" name="Trapezoid 15">
                <a:extLst>
                  <a:ext uri="{FF2B5EF4-FFF2-40B4-BE49-F238E27FC236}">
                    <a16:creationId xmlns:a16="http://schemas.microsoft.com/office/drawing/2014/main" id="{D70966FB-4B37-3090-3690-728FC735ADEE}"/>
                  </a:ext>
                </a:extLst>
              </p:cNvPr>
              <p:cNvSpPr/>
              <p:nvPr/>
            </p:nvSpPr>
            <p:spPr>
              <a:xfrm>
                <a:off x="4402624" y="2933700"/>
                <a:ext cx="2667000" cy="723900"/>
              </a:xfrm>
              <a:prstGeom prst="trapezoid">
                <a:avLst>
                  <a:gd name="adj" fmla="val 59039"/>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Gill Sans MT" panose="020B0502020104020203"/>
                    <a:ea typeface="+mn-ea"/>
                    <a:cs typeface="+mn-cs"/>
                  </a:rPr>
                  <a:t>Goals</a:t>
                </a:r>
              </a:p>
            </p:txBody>
          </p:sp>
          <p:sp>
            <p:nvSpPr>
              <p:cNvPr id="17" name="Trapezoid 16">
                <a:extLst>
                  <a:ext uri="{FF2B5EF4-FFF2-40B4-BE49-F238E27FC236}">
                    <a16:creationId xmlns:a16="http://schemas.microsoft.com/office/drawing/2014/main" id="{2E9620CE-AC16-1308-B8C1-58690BD532BE}"/>
                  </a:ext>
                </a:extLst>
              </p:cNvPr>
              <p:cNvSpPr/>
              <p:nvPr/>
            </p:nvSpPr>
            <p:spPr>
              <a:xfrm>
                <a:off x="4021624" y="3657600"/>
                <a:ext cx="3429000" cy="723900"/>
              </a:xfrm>
              <a:prstGeom prst="trapezoid">
                <a:avLst>
                  <a:gd name="adj" fmla="val 52998"/>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Gill Sans MT" panose="020B0502020104020203"/>
                    <a:ea typeface="+mn-ea"/>
                    <a:cs typeface="+mn-cs"/>
                  </a:rPr>
                  <a:t>Objectives</a:t>
                </a:r>
              </a:p>
            </p:txBody>
          </p:sp>
          <p:sp>
            <p:nvSpPr>
              <p:cNvPr id="18" name="Trapezoid 17">
                <a:extLst>
                  <a:ext uri="{FF2B5EF4-FFF2-40B4-BE49-F238E27FC236}">
                    <a16:creationId xmlns:a16="http://schemas.microsoft.com/office/drawing/2014/main" id="{DACD1378-7ABA-4778-68F5-537F52AECE31}"/>
                  </a:ext>
                </a:extLst>
              </p:cNvPr>
              <p:cNvSpPr/>
              <p:nvPr/>
            </p:nvSpPr>
            <p:spPr>
              <a:xfrm>
                <a:off x="3564424" y="4381500"/>
                <a:ext cx="4343400" cy="723900"/>
              </a:xfrm>
              <a:prstGeom prst="trapezoid">
                <a:avLst>
                  <a:gd name="adj" fmla="val 59806"/>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Gill Sans MT" panose="020B0502020104020203"/>
                    <a:ea typeface="+mn-ea"/>
                    <a:cs typeface="+mn-cs"/>
                  </a:rPr>
                  <a:t>Initiatives</a:t>
                </a:r>
              </a:p>
            </p:txBody>
          </p:sp>
          <p:sp>
            <p:nvSpPr>
              <p:cNvPr id="19" name="Rectangle 18">
                <a:extLst>
                  <a:ext uri="{FF2B5EF4-FFF2-40B4-BE49-F238E27FC236}">
                    <a16:creationId xmlns:a16="http://schemas.microsoft.com/office/drawing/2014/main" id="{04E56D07-4983-C7AE-B25A-EB4739711E55}"/>
                  </a:ext>
                </a:extLst>
              </p:cNvPr>
              <p:cNvSpPr/>
              <p:nvPr/>
            </p:nvSpPr>
            <p:spPr>
              <a:xfrm>
                <a:off x="3031024" y="6172200"/>
                <a:ext cx="5410200" cy="381000"/>
              </a:xfrm>
              <a:prstGeom prst="rect">
                <a:avLst/>
              </a:prstGeom>
              <a:solidFill>
                <a:schemeClr val="accent2"/>
              </a:solidFill>
              <a:ln w="254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Gill Sans MT" panose="020B0502020104020203"/>
                    <a:ea typeface="+mn-ea"/>
                    <a:cs typeface="+mn-cs"/>
                  </a:rPr>
                  <a:t>People / Processes / Values / Principles</a:t>
                </a:r>
              </a:p>
            </p:txBody>
          </p:sp>
          <p:sp>
            <p:nvSpPr>
              <p:cNvPr id="20" name="Isosceles Triangle 19">
                <a:extLst>
                  <a:ext uri="{FF2B5EF4-FFF2-40B4-BE49-F238E27FC236}">
                    <a16:creationId xmlns:a16="http://schemas.microsoft.com/office/drawing/2014/main" id="{1295BFD3-236B-BDCC-B2E4-4807706DE8A6}"/>
                  </a:ext>
                </a:extLst>
              </p:cNvPr>
              <p:cNvSpPr/>
              <p:nvPr/>
            </p:nvSpPr>
            <p:spPr bwMode="auto">
              <a:xfrm>
                <a:off x="3031024" y="1371601"/>
                <a:ext cx="5410200" cy="4663966"/>
              </a:xfrm>
              <a:prstGeom prst="triangle">
                <a:avLst>
                  <a:gd name="adj" fmla="val 50178"/>
                </a:avLst>
              </a:prstGeom>
              <a:noFill/>
              <a:ln w="28575">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Gill Sans MT" panose="020B0502020104020203"/>
                  <a:ea typeface="Segoe UI" pitchFamily="34" charset="0"/>
                  <a:cs typeface="Segoe UI" pitchFamily="34" charset="0"/>
                </a:endParaRPr>
              </a:p>
            </p:txBody>
          </p:sp>
          <p:cxnSp>
            <p:nvCxnSpPr>
              <p:cNvPr id="21" name="Straight Connector 20">
                <a:extLst>
                  <a:ext uri="{FF2B5EF4-FFF2-40B4-BE49-F238E27FC236}">
                    <a16:creationId xmlns:a16="http://schemas.microsoft.com/office/drawing/2014/main" id="{35CFF92C-A135-D64F-597A-44EA9054AE47}"/>
                  </a:ext>
                </a:extLst>
              </p:cNvPr>
              <p:cNvCxnSpPr/>
              <p:nvPr/>
            </p:nvCxnSpPr>
            <p:spPr>
              <a:xfrm>
                <a:off x="4829927" y="2933700"/>
                <a:ext cx="1812215"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9282AD38-F54A-5451-46ED-71A13058BE8F}"/>
                  </a:ext>
                </a:extLst>
              </p:cNvPr>
              <p:cNvCxnSpPr>
                <a:cxnSpLocks/>
              </p:cNvCxnSpPr>
              <p:nvPr/>
            </p:nvCxnSpPr>
            <p:spPr>
              <a:xfrm>
                <a:off x="3564424" y="5101790"/>
                <a:ext cx="4343400"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8016874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30A76-EA30-A00B-31C5-0550370301AD}"/>
              </a:ext>
            </a:extLst>
          </p:cNvPr>
          <p:cNvSpPr>
            <a:spLocks noGrp="1"/>
          </p:cNvSpPr>
          <p:nvPr>
            <p:ph type="title"/>
          </p:nvPr>
        </p:nvSpPr>
        <p:spPr/>
        <p:txBody>
          <a:bodyPr/>
          <a:lstStyle/>
          <a:p>
            <a:r>
              <a:rPr lang="en-US" dirty="0"/>
              <a:t>Strategic alignment</a:t>
            </a:r>
          </a:p>
        </p:txBody>
      </p:sp>
      <p:sp>
        <p:nvSpPr>
          <p:cNvPr id="3" name="Text Placeholder 2">
            <a:extLst>
              <a:ext uri="{FF2B5EF4-FFF2-40B4-BE49-F238E27FC236}">
                <a16:creationId xmlns:a16="http://schemas.microsoft.com/office/drawing/2014/main" id="{C92F8C8B-2563-A9BD-35E7-0B8977CCF266}"/>
              </a:ext>
            </a:extLst>
          </p:cNvPr>
          <p:cNvSpPr>
            <a:spLocks noGrp="1"/>
          </p:cNvSpPr>
          <p:nvPr>
            <p:ph type="body" idx="1"/>
          </p:nvPr>
        </p:nvSpPr>
        <p:spPr/>
        <p:txBody>
          <a:bodyPr/>
          <a:lstStyle/>
          <a:p>
            <a:r>
              <a:rPr lang="en-US" dirty="0"/>
              <a:t>Connection to </a:t>
            </a:r>
            <a:r>
              <a:rPr lang="en-US" dirty="0" err="1"/>
              <a:t>hca</a:t>
            </a:r>
            <a:r>
              <a:rPr lang="en-US" dirty="0"/>
              <a:t> strategy</a:t>
            </a:r>
          </a:p>
        </p:txBody>
      </p:sp>
    </p:spTree>
    <p:extLst>
      <p:ext uri="{BB962C8B-B14F-4D97-AF65-F5344CB8AC3E}">
        <p14:creationId xmlns:p14="http://schemas.microsoft.com/office/powerpoint/2010/main" val="35089430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4EC61-5CC6-2176-CBAC-0DE677AFD03D}"/>
              </a:ext>
            </a:extLst>
          </p:cNvPr>
          <p:cNvSpPr>
            <a:spLocks noGrp="1"/>
          </p:cNvSpPr>
          <p:nvPr>
            <p:ph type="title"/>
          </p:nvPr>
        </p:nvSpPr>
        <p:spPr/>
        <p:txBody>
          <a:bodyPr/>
          <a:lstStyle/>
          <a:p>
            <a:r>
              <a:rPr lang="en-US" dirty="0"/>
              <a:t>HCA Strategy alignment</a:t>
            </a:r>
          </a:p>
        </p:txBody>
      </p:sp>
      <p:graphicFrame>
        <p:nvGraphicFramePr>
          <p:cNvPr id="5" name="Table 4">
            <a:extLst>
              <a:ext uri="{FF2B5EF4-FFF2-40B4-BE49-F238E27FC236}">
                <a16:creationId xmlns:a16="http://schemas.microsoft.com/office/drawing/2014/main" id="{DDEA1D04-E380-D2C5-73EB-14EFEB7D1C8C}"/>
              </a:ext>
            </a:extLst>
          </p:cNvPr>
          <p:cNvGraphicFramePr>
            <a:graphicFrameLocks noGrp="1"/>
          </p:cNvGraphicFramePr>
          <p:nvPr>
            <p:extLst>
              <p:ext uri="{D42A27DB-BD31-4B8C-83A1-F6EECF244321}">
                <p14:modId xmlns:p14="http://schemas.microsoft.com/office/powerpoint/2010/main" val="343851712"/>
              </p:ext>
            </p:extLst>
          </p:nvPr>
        </p:nvGraphicFramePr>
        <p:xfrm>
          <a:off x="2032000" y="1956331"/>
          <a:ext cx="8128000" cy="259588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638921020"/>
                    </a:ext>
                  </a:extLst>
                </a:gridCol>
                <a:gridCol w="4064000">
                  <a:extLst>
                    <a:ext uri="{9D8B030D-6E8A-4147-A177-3AD203B41FA5}">
                      <a16:colId xmlns:a16="http://schemas.microsoft.com/office/drawing/2014/main" val="2223193642"/>
                    </a:ext>
                  </a:extLst>
                </a:gridCol>
              </a:tblGrid>
              <a:tr h="370840">
                <a:tc>
                  <a:txBody>
                    <a:bodyPr/>
                    <a:lstStyle/>
                    <a:p>
                      <a:r>
                        <a:rPr lang="en-US" dirty="0"/>
                        <a:t>HCA Goal</a:t>
                      </a:r>
                    </a:p>
                  </a:txBody>
                  <a:tcPr/>
                </a:tc>
                <a:tc>
                  <a:txBody>
                    <a:bodyPr/>
                    <a:lstStyle/>
                    <a:p>
                      <a:r>
                        <a:rPr lang="en-US" dirty="0"/>
                        <a:t>ETS Objective</a:t>
                      </a:r>
                    </a:p>
                  </a:txBody>
                  <a:tcPr/>
                </a:tc>
                <a:extLst>
                  <a:ext uri="{0D108BD9-81ED-4DB2-BD59-A6C34878D82A}">
                    <a16:rowId xmlns:a16="http://schemas.microsoft.com/office/drawing/2014/main" val="172182730"/>
                  </a:ext>
                </a:extLst>
              </a:tr>
              <a:tr h="370840">
                <a:tc row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Ensure equitable access to integrated, whole person care</a:t>
                      </a:r>
                    </a:p>
                  </a:txBody>
                  <a:tcPr/>
                </a:tc>
                <a:tc>
                  <a:txBody>
                    <a:bodyPr/>
                    <a:lstStyle/>
                    <a:p>
                      <a:r>
                        <a:rPr lang="en-US" dirty="0"/>
                        <a:t>Enable Digital Equity</a:t>
                      </a:r>
                    </a:p>
                  </a:txBody>
                  <a:tcPr/>
                </a:tc>
                <a:extLst>
                  <a:ext uri="{0D108BD9-81ED-4DB2-BD59-A6C34878D82A}">
                    <a16:rowId xmlns:a16="http://schemas.microsoft.com/office/drawing/2014/main" val="3715408660"/>
                  </a:ext>
                </a:extLst>
              </a:tr>
              <a:tr h="370840">
                <a:tc vMerge="1">
                  <a:txBody>
                    <a:bodyPr/>
                    <a:lstStyle/>
                    <a:p>
                      <a:endParaRPr lang="en-US"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Advance interoperability</a:t>
                      </a:r>
                    </a:p>
                  </a:txBody>
                  <a:tcPr/>
                </a:tc>
                <a:extLst>
                  <a:ext uri="{0D108BD9-81ED-4DB2-BD59-A6C34878D82A}">
                    <a16:rowId xmlns:a16="http://schemas.microsoft.com/office/drawing/2014/main" val="2491334448"/>
                  </a:ext>
                </a:extLst>
              </a:tr>
              <a:tr h="370840">
                <a:tc row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Achieve value-based care through aligned payments and systems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Evolve Data Architecture</a:t>
                      </a:r>
                    </a:p>
                  </a:txBody>
                  <a:tcPr/>
                </a:tc>
                <a:extLst>
                  <a:ext uri="{0D108BD9-81ED-4DB2-BD59-A6C34878D82A}">
                    <a16:rowId xmlns:a16="http://schemas.microsoft.com/office/drawing/2014/main" val="2282317937"/>
                  </a:ext>
                </a:extLst>
              </a:tr>
              <a:tr h="370840">
                <a:tc vMerge="1">
                  <a:txBody>
                    <a:bodyPr/>
                    <a:lstStyle/>
                    <a:p>
                      <a:endParaRPr lang="en-US"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Optimize Workflows</a:t>
                      </a:r>
                    </a:p>
                  </a:txBody>
                  <a:tcPr/>
                </a:tc>
                <a:extLst>
                  <a:ext uri="{0D108BD9-81ED-4DB2-BD59-A6C34878D82A}">
                    <a16:rowId xmlns:a16="http://schemas.microsoft.com/office/drawing/2014/main" val="1011648317"/>
                  </a:ext>
                </a:extLst>
              </a:tr>
              <a:tr h="370840">
                <a:tc row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Build person and community-centered systems</a:t>
                      </a:r>
                    </a:p>
                  </a:txBody>
                  <a:tcPr/>
                </a:tc>
                <a:tc>
                  <a:txBody>
                    <a:bodyPr/>
                    <a:lstStyle/>
                    <a:p>
                      <a:r>
                        <a:rPr lang="en-US" dirty="0"/>
                        <a:t>Mature IT Service Delivery</a:t>
                      </a:r>
                    </a:p>
                  </a:txBody>
                  <a:tcPr/>
                </a:tc>
                <a:extLst>
                  <a:ext uri="{0D108BD9-81ED-4DB2-BD59-A6C34878D82A}">
                    <a16:rowId xmlns:a16="http://schemas.microsoft.com/office/drawing/2014/main" val="1224328962"/>
                  </a:ext>
                </a:extLst>
              </a:tr>
              <a:tr h="370840">
                <a:tc v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Exploit Emerging Technology</a:t>
                      </a:r>
                    </a:p>
                  </a:txBody>
                  <a:tcPr/>
                </a:tc>
                <a:extLst>
                  <a:ext uri="{0D108BD9-81ED-4DB2-BD59-A6C34878D82A}">
                    <a16:rowId xmlns:a16="http://schemas.microsoft.com/office/drawing/2014/main" val="1622711861"/>
                  </a:ext>
                </a:extLst>
              </a:tr>
            </a:tbl>
          </a:graphicData>
        </a:graphic>
      </p:graphicFrame>
      <p:pic>
        <p:nvPicPr>
          <p:cNvPr id="7" name="Graphic 6" descr="Greek Pillar outline">
            <a:extLst>
              <a:ext uri="{FF2B5EF4-FFF2-40B4-BE49-F238E27FC236}">
                <a16:creationId xmlns:a16="http://schemas.microsoft.com/office/drawing/2014/main" id="{66EDA115-0383-92E6-8A9B-57978A1CD3E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885657" y="4472608"/>
            <a:ext cx="914400" cy="914400"/>
          </a:xfrm>
          <a:prstGeom prst="rect">
            <a:avLst/>
          </a:prstGeom>
        </p:spPr>
      </p:pic>
      <p:pic>
        <p:nvPicPr>
          <p:cNvPr id="8" name="Graphic 7" descr="Greek Pillar outline">
            <a:extLst>
              <a:ext uri="{FF2B5EF4-FFF2-40B4-BE49-F238E27FC236}">
                <a16:creationId xmlns:a16="http://schemas.microsoft.com/office/drawing/2014/main" id="{CA047252-E334-0C4A-2EAE-700FD8F7F45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0800000">
            <a:off x="2885657" y="5787886"/>
            <a:ext cx="914400" cy="914400"/>
          </a:xfrm>
          <a:prstGeom prst="rect">
            <a:avLst/>
          </a:prstGeom>
        </p:spPr>
      </p:pic>
      <p:sp>
        <p:nvSpPr>
          <p:cNvPr id="9" name="TextBox 8">
            <a:extLst>
              <a:ext uri="{FF2B5EF4-FFF2-40B4-BE49-F238E27FC236}">
                <a16:creationId xmlns:a16="http://schemas.microsoft.com/office/drawing/2014/main" id="{F49C5B5B-1370-F79B-D5F9-001094CD58F4}"/>
              </a:ext>
            </a:extLst>
          </p:cNvPr>
          <p:cNvSpPr txBox="1"/>
          <p:nvPr/>
        </p:nvSpPr>
        <p:spPr>
          <a:xfrm>
            <a:off x="2150161" y="5244404"/>
            <a:ext cx="2385391" cy="646331"/>
          </a:xfrm>
          <a:prstGeom prst="rect">
            <a:avLst/>
          </a:prstGeom>
          <a:noFill/>
        </p:spPr>
        <p:txBody>
          <a:bodyPr wrap="square" rtlCol="0">
            <a:spAutoFit/>
          </a:bodyPr>
          <a:lstStyle/>
          <a:p>
            <a:pPr algn="ctr"/>
            <a:r>
              <a:rPr lang="en-US" dirty="0"/>
              <a:t>System Modernization/ Scalability/Redundancy </a:t>
            </a:r>
          </a:p>
        </p:txBody>
      </p:sp>
      <p:pic>
        <p:nvPicPr>
          <p:cNvPr id="10" name="Graphic 9" descr="Greek Pillar outline">
            <a:extLst>
              <a:ext uri="{FF2B5EF4-FFF2-40B4-BE49-F238E27FC236}">
                <a16:creationId xmlns:a16="http://schemas.microsoft.com/office/drawing/2014/main" id="{00E43A9C-BE44-4921-936B-BB77363F162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638800" y="4472608"/>
            <a:ext cx="914400" cy="914400"/>
          </a:xfrm>
          <a:prstGeom prst="rect">
            <a:avLst/>
          </a:prstGeom>
        </p:spPr>
      </p:pic>
      <p:pic>
        <p:nvPicPr>
          <p:cNvPr id="11" name="Graphic 10" descr="Greek Pillar outline">
            <a:extLst>
              <a:ext uri="{FF2B5EF4-FFF2-40B4-BE49-F238E27FC236}">
                <a16:creationId xmlns:a16="http://schemas.microsoft.com/office/drawing/2014/main" id="{A554C15A-12EB-277A-8A2E-D7A37C734F3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0800000">
            <a:off x="5638800" y="5787886"/>
            <a:ext cx="914400" cy="914400"/>
          </a:xfrm>
          <a:prstGeom prst="rect">
            <a:avLst/>
          </a:prstGeom>
        </p:spPr>
      </p:pic>
      <p:sp>
        <p:nvSpPr>
          <p:cNvPr id="12" name="TextBox 11">
            <a:extLst>
              <a:ext uri="{FF2B5EF4-FFF2-40B4-BE49-F238E27FC236}">
                <a16:creationId xmlns:a16="http://schemas.microsoft.com/office/drawing/2014/main" id="{C9D190A2-694A-0138-3E97-AEA6C3074D88}"/>
              </a:ext>
            </a:extLst>
          </p:cNvPr>
          <p:cNvSpPr txBox="1"/>
          <p:nvPr/>
        </p:nvSpPr>
        <p:spPr>
          <a:xfrm>
            <a:off x="4903304" y="5244404"/>
            <a:ext cx="2385391" cy="646331"/>
          </a:xfrm>
          <a:prstGeom prst="rect">
            <a:avLst/>
          </a:prstGeom>
          <a:noFill/>
        </p:spPr>
        <p:txBody>
          <a:bodyPr wrap="square" rtlCol="0">
            <a:spAutoFit/>
          </a:bodyPr>
          <a:lstStyle/>
          <a:p>
            <a:pPr algn="ctr"/>
            <a:r>
              <a:rPr lang="en-US" dirty="0"/>
              <a:t>Secure Access to Systems/Data</a:t>
            </a:r>
          </a:p>
        </p:txBody>
      </p:sp>
      <p:pic>
        <p:nvPicPr>
          <p:cNvPr id="13" name="Graphic 12" descr="Greek Pillar outline">
            <a:extLst>
              <a:ext uri="{FF2B5EF4-FFF2-40B4-BE49-F238E27FC236}">
                <a16:creationId xmlns:a16="http://schemas.microsoft.com/office/drawing/2014/main" id="{69AAFC4E-9FB5-5320-9E2F-9E6D3952C00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491328" y="4472608"/>
            <a:ext cx="914400" cy="914400"/>
          </a:xfrm>
          <a:prstGeom prst="rect">
            <a:avLst/>
          </a:prstGeom>
        </p:spPr>
      </p:pic>
      <p:pic>
        <p:nvPicPr>
          <p:cNvPr id="14" name="Graphic 13" descr="Greek Pillar outline">
            <a:extLst>
              <a:ext uri="{FF2B5EF4-FFF2-40B4-BE49-F238E27FC236}">
                <a16:creationId xmlns:a16="http://schemas.microsoft.com/office/drawing/2014/main" id="{D2A50C38-F2E9-F8FF-9CE2-B384DBA1A8A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0800000">
            <a:off x="8491328" y="5787886"/>
            <a:ext cx="914400" cy="914400"/>
          </a:xfrm>
          <a:prstGeom prst="rect">
            <a:avLst/>
          </a:prstGeom>
        </p:spPr>
      </p:pic>
      <p:sp>
        <p:nvSpPr>
          <p:cNvPr id="15" name="TextBox 14">
            <a:extLst>
              <a:ext uri="{FF2B5EF4-FFF2-40B4-BE49-F238E27FC236}">
                <a16:creationId xmlns:a16="http://schemas.microsoft.com/office/drawing/2014/main" id="{EF886C65-0574-3F75-894E-33E4BBE10F10}"/>
              </a:ext>
            </a:extLst>
          </p:cNvPr>
          <p:cNvSpPr txBox="1"/>
          <p:nvPr/>
        </p:nvSpPr>
        <p:spPr>
          <a:xfrm>
            <a:off x="7755832" y="5244404"/>
            <a:ext cx="2385391" cy="646331"/>
          </a:xfrm>
          <a:prstGeom prst="rect">
            <a:avLst/>
          </a:prstGeom>
          <a:noFill/>
        </p:spPr>
        <p:txBody>
          <a:bodyPr wrap="square" rtlCol="0">
            <a:spAutoFit/>
          </a:bodyPr>
          <a:lstStyle/>
          <a:p>
            <a:pPr algn="ctr"/>
            <a:r>
              <a:rPr lang="en-US" dirty="0"/>
              <a:t>Ensure Application Performance</a:t>
            </a:r>
          </a:p>
        </p:txBody>
      </p:sp>
      <p:sp>
        <p:nvSpPr>
          <p:cNvPr id="4" name="TextBox 3">
            <a:extLst>
              <a:ext uri="{FF2B5EF4-FFF2-40B4-BE49-F238E27FC236}">
                <a16:creationId xmlns:a16="http://schemas.microsoft.com/office/drawing/2014/main" id="{97F62942-5FB7-C330-AED5-52586A5C23BA}"/>
              </a:ext>
            </a:extLst>
          </p:cNvPr>
          <p:cNvSpPr txBox="1"/>
          <p:nvPr/>
        </p:nvSpPr>
        <p:spPr>
          <a:xfrm>
            <a:off x="311418" y="4982793"/>
            <a:ext cx="1470991" cy="1169551"/>
          </a:xfrm>
          <a:prstGeom prst="rect">
            <a:avLst/>
          </a:prstGeom>
          <a:noFill/>
        </p:spPr>
        <p:txBody>
          <a:bodyPr wrap="square" rtlCol="0">
            <a:spAutoFit/>
          </a:bodyPr>
          <a:lstStyle/>
          <a:p>
            <a:pPr algn="ctr"/>
            <a:r>
              <a:rPr lang="en-US" sz="1400" i="1" dirty="0"/>
              <a:t>Stable Infrastructure</a:t>
            </a:r>
          </a:p>
          <a:p>
            <a:pPr algn="ctr"/>
            <a:r>
              <a:rPr lang="en-US" sz="1400" i="1"/>
              <a:t>objective             </a:t>
            </a:r>
            <a:r>
              <a:rPr lang="en-US" sz="1400" i="1" dirty="0"/>
              <a:t>is the foundation of all ETS services</a:t>
            </a:r>
          </a:p>
        </p:txBody>
      </p:sp>
    </p:spTree>
    <p:extLst>
      <p:ext uri="{BB962C8B-B14F-4D97-AF65-F5344CB8AC3E}">
        <p14:creationId xmlns:p14="http://schemas.microsoft.com/office/powerpoint/2010/main" val="27021681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6574E-C053-D148-1632-6545CC0093E1}"/>
              </a:ext>
            </a:extLst>
          </p:cNvPr>
          <p:cNvSpPr>
            <a:spLocks noGrp="1"/>
          </p:cNvSpPr>
          <p:nvPr>
            <p:ph type="title"/>
          </p:nvPr>
        </p:nvSpPr>
        <p:spPr/>
        <p:txBody>
          <a:bodyPr/>
          <a:lstStyle/>
          <a:p>
            <a:r>
              <a:rPr lang="en-US" dirty="0"/>
              <a:t>Initiatives</a:t>
            </a:r>
          </a:p>
        </p:txBody>
      </p:sp>
      <p:sp>
        <p:nvSpPr>
          <p:cNvPr id="3" name="Text Placeholder 2">
            <a:extLst>
              <a:ext uri="{FF2B5EF4-FFF2-40B4-BE49-F238E27FC236}">
                <a16:creationId xmlns:a16="http://schemas.microsoft.com/office/drawing/2014/main" id="{FFCDBB73-FBA2-8564-C4D0-0ADBC0B41DFC}"/>
              </a:ext>
            </a:extLst>
          </p:cNvPr>
          <p:cNvSpPr>
            <a:spLocks noGrp="1"/>
          </p:cNvSpPr>
          <p:nvPr>
            <p:ph type="body" idx="1"/>
          </p:nvPr>
        </p:nvSpPr>
        <p:spPr/>
        <p:txBody>
          <a:bodyPr/>
          <a:lstStyle/>
          <a:p>
            <a:r>
              <a:rPr lang="en-US" dirty="0"/>
              <a:t>Specific efforts THAT ENABLE objectives</a:t>
            </a:r>
          </a:p>
        </p:txBody>
      </p:sp>
    </p:spTree>
    <p:extLst>
      <p:ext uri="{BB962C8B-B14F-4D97-AF65-F5344CB8AC3E}">
        <p14:creationId xmlns:p14="http://schemas.microsoft.com/office/powerpoint/2010/main" val="4064964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E3173-59D5-0B33-9317-08C9CC5A775C}"/>
              </a:ext>
            </a:extLst>
          </p:cNvPr>
          <p:cNvSpPr>
            <a:spLocks noGrp="1"/>
          </p:cNvSpPr>
          <p:nvPr>
            <p:ph type="title"/>
          </p:nvPr>
        </p:nvSpPr>
        <p:spPr/>
        <p:txBody>
          <a:bodyPr/>
          <a:lstStyle/>
          <a:p>
            <a:r>
              <a:rPr lang="en-US" dirty="0">
                <a:solidFill>
                  <a:srgbClr val="FFFEFF"/>
                </a:solidFill>
              </a:rPr>
              <a:t>SFy26 key initiatives</a:t>
            </a:r>
            <a:endParaRPr lang="en-US" dirty="0"/>
          </a:p>
        </p:txBody>
      </p:sp>
      <p:cxnSp>
        <p:nvCxnSpPr>
          <p:cNvPr id="4" name="Straight Arrow Connector 3">
            <a:extLst>
              <a:ext uri="{FF2B5EF4-FFF2-40B4-BE49-F238E27FC236}">
                <a16:creationId xmlns:a16="http://schemas.microsoft.com/office/drawing/2014/main" id="{2E262BB4-88EE-FC13-BB4A-F5F2ED3F3862}"/>
              </a:ext>
            </a:extLst>
          </p:cNvPr>
          <p:cNvCxnSpPr>
            <a:cxnSpLocks/>
          </p:cNvCxnSpPr>
          <p:nvPr/>
        </p:nvCxnSpPr>
        <p:spPr>
          <a:xfrm>
            <a:off x="6522769" y="4917262"/>
            <a:ext cx="622918" cy="0"/>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5" name="Text Placeholder 1">
            <a:extLst>
              <a:ext uri="{FF2B5EF4-FFF2-40B4-BE49-F238E27FC236}">
                <a16:creationId xmlns:a16="http://schemas.microsoft.com/office/drawing/2014/main" id="{59AE2E36-C0FE-F9E3-CD53-6ABB1BA6B07B}"/>
              </a:ext>
            </a:extLst>
          </p:cNvPr>
          <p:cNvSpPr txBox="1">
            <a:spLocks/>
          </p:cNvSpPr>
          <p:nvPr/>
        </p:nvSpPr>
        <p:spPr>
          <a:xfrm>
            <a:off x="581192" y="2246159"/>
            <a:ext cx="11339775" cy="4570482"/>
          </a:xfrm>
          <a:prstGeom prst="rect">
            <a:avLst/>
          </a:prstGeom>
        </p:spPr>
        <p:txBody>
          <a:bodyPr vert="horz" wrap="square" lIns="0" tIns="0" rIns="0" bIns="0" rtlCol="0">
            <a:spAutoFit/>
          </a:bodyPr>
          <a:lstStyle>
            <a:lvl1pPr marL="268857" marR="0" indent="-268857" algn="l" defTabSz="914169" rtl="0" eaLnBrk="1" fontAlgn="auto" latinLnBrk="0" hangingPunct="1">
              <a:lnSpc>
                <a:spcPct val="90000"/>
              </a:lnSpc>
              <a:spcBef>
                <a:spcPts val="0"/>
              </a:spcBef>
              <a:spcAft>
                <a:spcPts val="1273"/>
              </a:spcAft>
              <a:buClr>
                <a:srgbClr val="000000"/>
              </a:buClr>
              <a:buSzPct val="77000"/>
              <a:buFont typeface="Arial" panose="020B0604020202020204" pitchFamily="34" charset="0"/>
              <a:buChar char="•"/>
              <a:tabLst/>
              <a:defRPr sz="2549" b="0" i="0" kern="1200" spc="0" baseline="0">
                <a:gradFill>
                  <a:gsLst>
                    <a:gs pos="0">
                      <a:schemeClr val="tx1"/>
                    </a:gs>
                    <a:gs pos="100000">
                      <a:schemeClr val="tx1"/>
                    </a:gs>
                  </a:gsLst>
                  <a:lin ang="5400000" scaled="0"/>
                </a:gradFill>
                <a:latin typeface="Lato" panose="020F0502020204030203" pitchFamily="34" charset="77"/>
                <a:ea typeface="+mn-ea"/>
                <a:cs typeface="+mn-cs"/>
              </a:defRPr>
            </a:lvl1pPr>
            <a:lvl2pPr marL="537716" marR="0" indent="-224049" algn="l" defTabSz="914169" rtl="0" eaLnBrk="1" fontAlgn="auto" latinLnBrk="0" hangingPunct="1">
              <a:lnSpc>
                <a:spcPct val="90000"/>
              </a:lnSpc>
              <a:spcBef>
                <a:spcPts val="0"/>
              </a:spcBef>
              <a:spcAft>
                <a:spcPts val="1273"/>
              </a:spcAft>
              <a:buClr>
                <a:srgbClr val="000000"/>
              </a:buClr>
              <a:buSzPct val="77000"/>
              <a:buFont typeface="Arial" panose="020B0604020202020204" pitchFamily="34" charset="0"/>
              <a:buChar char="•"/>
              <a:tabLst/>
              <a:defRPr sz="1961" b="0" i="0" kern="1200" spc="0" baseline="0">
                <a:gradFill>
                  <a:gsLst>
                    <a:gs pos="0">
                      <a:schemeClr val="tx1"/>
                    </a:gs>
                    <a:gs pos="100000">
                      <a:schemeClr val="tx1"/>
                    </a:gs>
                  </a:gsLst>
                  <a:lin ang="5400000" scaled="0"/>
                </a:gradFill>
                <a:latin typeface="Lato" panose="020F0502020204030203" pitchFamily="34" charset="77"/>
                <a:ea typeface="+mn-ea"/>
                <a:cs typeface="+mn-cs"/>
              </a:defRPr>
            </a:lvl2pPr>
            <a:lvl3pPr marL="806573" marR="0" indent="-224049" algn="l" defTabSz="914169" rtl="0" eaLnBrk="1" fontAlgn="auto" latinLnBrk="0" hangingPunct="1">
              <a:lnSpc>
                <a:spcPct val="90000"/>
              </a:lnSpc>
              <a:spcBef>
                <a:spcPts val="0"/>
              </a:spcBef>
              <a:spcAft>
                <a:spcPts val="1273"/>
              </a:spcAft>
              <a:buClr>
                <a:srgbClr val="000000"/>
              </a:buClr>
              <a:buSzPct val="77000"/>
              <a:buFont typeface="Arial" panose="020B0604020202020204" pitchFamily="34" charset="0"/>
              <a:buChar char="•"/>
              <a:tabLst/>
              <a:defRPr sz="1961" b="0" i="0" kern="1200" spc="0" baseline="0">
                <a:gradFill>
                  <a:gsLst>
                    <a:gs pos="0">
                      <a:schemeClr val="tx1"/>
                    </a:gs>
                    <a:gs pos="100000">
                      <a:schemeClr val="tx1"/>
                    </a:gs>
                  </a:gsLst>
                  <a:lin ang="5400000" scaled="0"/>
                </a:gradFill>
                <a:latin typeface="Lato" panose="020F0502020204030203" pitchFamily="34" charset="77"/>
                <a:ea typeface="+mn-ea"/>
                <a:cs typeface="+mn-cs"/>
              </a:defRPr>
            </a:lvl3pPr>
            <a:lvl4pPr marL="672145" marR="0" indent="0" algn="l" defTabSz="914169" rtl="0" eaLnBrk="1" fontAlgn="auto" latinLnBrk="0" hangingPunct="1">
              <a:lnSpc>
                <a:spcPct val="90000"/>
              </a:lnSpc>
              <a:spcBef>
                <a:spcPts val="0"/>
              </a:spcBef>
              <a:spcAft>
                <a:spcPts val="1273"/>
              </a:spcAft>
              <a:buClrTx/>
              <a:buSzPct val="90000"/>
              <a:buFont typeface="Wingdings" panose="05000000000000000000" pitchFamily="2" charset="2"/>
              <a:buNone/>
              <a:tabLst/>
              <a:defRPr sz="1961" b="0" i="0" kern="1200" spc="0" baseline="0">
                <a:gradFill>
                  <a:gsLst>
                    <a:gs pos="0">
                      <a:schemeClr val="tx1"/>
                    </a:gs>
                    <a:gs pos="100000">
                      <a:schemeClr val="tx1"/>
                    </a:gs>
                  </a:gsLst>
                  <a:lin ang="5400000" scaled="0"/>
                </a:gradFill>
                <a:latin typeface="Montserrat" pitchFamily="2" charset="77"/>
                <a:ea typeface="+mn-ea"/>
                <a:cs typeface="+mn-cs"/>
              </a:defRPr>
            </a:lvl4pPr>
            <a:lvl5pPr marL="896192" marR="0" indent="0" algn="l" defTabSz="914169" rtl="0" eaLnBrk="1" fontAlgn="auto" latinLnBrk="0" hangingPunct="1">
              <a:lnSpc>
                <a:spcPct val="90000"/>
              </a:lnSpc>
              <a:spcBef>
                <a:spcPts val="0"/>
              </a:spcBef>
              <a:spcAft>
                <a:spcPts val="0"/>
              </a:spcAft>
              <a:buClrTx/>
              <a:buSzPct val="90000"/>
              <a:buFont typeface="Wingdings" panose="05000000000000000000" pitchFamily="2" charset="2"/>
              <a:buNone/>
              <a:tabLst/>
              <a:defRPr sz="1567" b="0" i="0" kern="1200" spc="0" baseline="0">
                <a:gradFill>
                  <a:gsLst>
                    <a:gs pos="0">
                      <a:schemeClr val="tx1"/>
                    </a:gs>
                    <a:gs pos="100000">
                      <a:schemeClr val="tx1"/>
                    </a:gs>
                  </a:gsLst>
                  <a:lin ang="5400000" scaled="0"/>
                </a:gradFill>
                <a:latin typeface="Montserrat" pitchFamily="2" charset="77"/>
                <a:ea typeface="+mn-ea"/>
                <a:cs typeface="+mn-cs"/>
              </a:defRPr>
            </a:lvl5pPr>
            <a:lvl6pPr marL="2513964" indent="-228542" algn="l" defTabSz="914169"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048" indent="-228542" algn="l" defTabSz="914169"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133" indent="-228542" algn="l" defTabSz="914169"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5218" indent="-228542" algn="l" defTabSz="914169" rtl="0" eaLnBrk="1" latinLnBrk="0" hangingPunct="1">
              <a:spcBef>
                <a:spcPct val="20000"/>
              </a:spcBef>
              <a:buFont typeface="Arial" pitchFamily="34" charset="0"/>
              <a:buChar char="•"/>
              <a:defRPr sz="1961" kern="1200">
                <a:solidFill>
                  <a:schemeClr val="tx1"/>
                </a:solidFill>
                <a:latin typeface="+mn-lt"/>
                <a:ea typeface="+mn-ea"/>
                <a:cs typeface="+mn-cs"/>
              </a:defRPr>
            </a:lvl9pPr>
          </a:lstStyle>
          <a:p>
            <a:pPr>
              <a:lnSpc>
                <a:spcPct val="100000"/>
              </a:lnSpc>
              <a:spcAft>
                <a:spcPts val="600"/>
              </a:spcAft>
              <a:defRPr/>
            </a:pPr>
            <a:r>
              <a:rPr lang="en-US" sz="2400" b="1" dirty="0">
                <a:solidFill>
                  <a:schemeClr val="tx1"/>
                </a:solidFill>
                <a:latin typeface="+mj-lt"/>
              </a:rPr>
              <a:t>Goal</a:t>
            </a:r>
            <a:r>
              <a:rPr lang="en-US" sz="2400" dirty="0">
                <a:solidFill>
                  <a:schemeClr val="tx1"/>
                </a:solidFill>
                <a:latin typeface="+mj-lt"/>
              </a:rPr>
              <a:t>: Customer Experience</a:t>
            </a:r>
          </a:p>
          <a:p>
            <a:pPr lvl="1">
              <a:lnSpc>
                <a:spcPct val="100000"/>
              </a:lnSpc>
              <a:spcAft>
                <a:spcPts val="600"/>
              </a:spcAft>
              <a:defRPr/>
            </a:pPr>
            <a:r>
              <a:rPr lang="en-US" sz="2000" b="1" dirty="0">
                <a:solidFill>
                  <a:schemeClr val="tx1"/>
                </a:solidFill>
                <a:latin typeface="+mj-lt"/>
              </a:rPr>
              <a:t>Objective – </a:t>
            </a:r>
            <a:r>
              <a:rPr lang="en-US" sz="2000" dirty="0">
                <a:solidFill>
                  <a:schemeClr val="tx1"/>
                </a:solidFill>
                <a:latin typeface="+mj-lt"/>
              </a:rPr>
              <a:t>Digital Equity</a:t>
            </a:r>
          </a:p>
          <a:p>
            <a:pPr marL="957895" lvl="3" indent="-285750">
              <a:lnSpc>
                <a:spcPct val="100000"/>
              </a:lnSpc>
              <a:spcAft>
                <a:spcPts val="600"/>
              </a:spcAft>
              <a:buFont typeface="Arial" panose="020B0604020202020204" pitchFamily="34" charset="0"/>
              <a:buChar char="•"/>
              <a:defRPr/>
            </a:pPr>
            <a:r>
              <a:rPr lang="en-US" sz="1400" dirty="0">
                <a:solidFill>
                  <a:schemeClr val="tx1"/>
                </a:solidFill>
                <a:latin typeface="+mj-lt"/>
              </a:rPr>
              <a:t>Initiative – </a:t>
            </a:r>
            <a:r>
              <a:rPr lang="en-US" sz="1400" dirty="0">
                <a:solidFill>
                  <a:srgbClr val="0000FF"/>
                </a:solidFill>
                <a:latin typeface="+mj-lt"/>
              </a:rPr>
              <a:t>Access to Technology</a:t>
            </a:r>
          </a:p>
          <a:p>
            <a:pPr marL="957895" lvl="3" indent="-285750">
              <a:lnSpc>
                <a:spcPct val="100000"/>
              </a:lnSpc>
              <a:spcAft>
                <a:spcPts val="600"/>
              </a:spcAft>
              <a:buFont typeface="Arial" panose="020B0604020202020204" pitchFamily="34" charset="0"/>
              <a:buChar char="•"/>
              <a:defRPr/>
            </a:pPr>
            <a:r>
              <a:rPr lang="en-US" sz="1400" dirty="0">
                <a:solidFill>
                  <a:schemeClr val="tx1"/>
                </a:solidFill>
                <a:latin typeface="+mj-lt"/>
              </a:rPr>
              <a:t>Initiative - </a:t>
            </a:r>
            <a:r>
              <a:rPr lang="en-US" sz="1400" dirty="0">
                <a:solidFill>
                  <a:srgbClr val="0000FF"/>
                </a:solidFill>
                <a:latin typeface="+mj-lt"/>
              </a:rPr>
              <a:t>Digital literacy </a:t>
            </a:r>
            <a:endParaRPr lang="en-US" sz="2000" b="1" dirty="0">
              <a:solidFill>
                <a:srgbClr val="0000FF"/>
              </a:solidFill>
              <a:latin typeface="+mj-lt"/>
            </a:endParaRPr>
          </a:p>
          <a:p>
            <a:pPr lvl="1">
              <a:lnSpc>
                <a:spcPct val="100000"/>
              </a:lnSpc>
              <a:spcAft>
                <a:spcPts val="600"/>
              </a:spcAft>
              <a:defRPr/>
            </a:pPr>
            <a:r>
              <a:rPr lang="en-US" sz="2000" b="1" dirty="0">
                <a:solidFill>
                  <a:schemeClr val="tx1"/>
                </a:solidFill>
                <a:latin typeface="+mj-lt"/>
              </a:rPr>
              <a:t>Objective</a:t>
            </a:r>
            <a:r>
              <a:rPr lang="en-US" sz="2000" dirty="0">
                <a:solidFill>
                  <a:schemeClr val="tx1"/>
                </a:solidFill>
                <a:latin typeface="+mj-lt"/>
              </a:rPr>
              <a:t> - Optimize Workflows</a:t>
            </a:r>
          </a:p>
          <a:p>
            <a:pPr marL="957895" lvl="3" indent="-285750">
              <a:lnSpc>
                <a:spcPct val="100000"/>
              </a:lnSpc>
              <a:spcAft>
                <a:spcPts val="600"/>
              </a:spcAft>
              <a:buFont typeface="Arial" panose="020B0604020202020204" pitchFamily="34" charset="0"/>
              <a:buChar char="•"/>
              <a:defRPr/>
            </a:pPr>
            <a:r>
              <a:rPr lang="en-US" sz="1400" dirty="0">
                <a:solidFill>
                  <a:schemeClr val="tx1"/>
                </a:solidFill>
                <a:latin typeface="+mj-lt"/>
              </a:rPr>
              <a:t>Initiative - Service Request Intake</a:t>
            </a:r>
          </a:p>
          <a:p>
            <a:pPr marL="957895" lvl="3" indent="-285750">
              <a:lnSpc>
                <a:spcPct val="100000"/>
              </a:lnSpc>
              <a:spcAft>
                <a:spcPts val="600"/>
              </a:spcAft>
              <a:buFont typeface="Arial" panose="020B0604020202020204" pitchFamily="34" charset="0"/>
              <a:buChar char="•"/>
              <a:defRPr/>
            </a:pPr>
            <a:r>
              <a:rPr lang="en-US" sz="1400" dirty="0">
                <a:solidFill>
                  <a:schemeClr val="tx1"/>
                </a:solidFill>
                <a:latin typeface="+mj-lt"/>
              </a:rPr>
              <a:t>Initiative – Workflow Automation</a:t>
            </a:r>
          </a:p>
          <a:p>
            <a:pPr marL="957895" lvl="3" indent="-285750">
              <a:lnSpc>
                <a:spcPct val="100000"/>
              </a:lnSpc>
              <a:spcAft>
                <a:spcPts val="600"/>
              </a:spcAft>
              <a:buFont typeface="Arial" panose="020B0604020202020204" pitchFamily="34" charset="0"/>
              <a:buChar char="•"/>
              <a:defRPr/>
            </a:pPr>
            <a:r>
              <a:rPr lang="en-US" sz="1400" dirty="0">
                <a:solidFill>
                  <a:schemeClr val="tx1"/>
                </a:solidFill>
                <a:latin typeface="+mj-lt"/>
              </a:rPr>
              <a:t>Initiative – Electronic Visit Verification</a:t>
            </a:r>
          </a:p>
          <a:p>
            <a:pPr lvl="1">
              <a:lnSpc>
                <a:spcPct val="100000"/>
              </a:lnSpc>
              <a:spcAft>
                <a:spcPts val="600"/>
              </a:spcAft>
              <a:defRPr/>
            </a:pPr>
            <a:r>
              <a:rPr lang="en-US" sz="2000" b="1" dirty="0">
                <a:solidFill>
                  <a:schemeClr val="tx1"/>
                </a:solidFill>
                <a:latin typeface="+mj-lt"/>
              </a:rPr>
              <a:t>Objective</a:t>
            </a:r>
            <a:r>
              <a:rPr lang="en-US" sz="2000" dirty="0">
                <a:solidFill>
                  <a:schemeClr val="tx1"/>
                </a:solidFill>
                <a:latin typeface="+mj-lt"/>
              </a:rPr>
              <a:t> – Mature IT Service Delivery</a:t>
            </a:r>
          </a:p>
          <a:p>
            <a:pPr marL="1015045" lvl="3" indent="-342900">
              <a:lnSpc>
                <a:spcPct val="100000"/>
              </a:lnSpc>
              <a:spcAft>
                <a:spcPts val="600"/>
              </a:spcAft>
              <a:buFont typeface="Arial" panose="020B0604020202020204" pitchFamily="34" charset="0"/>
              <a:buChar char="•"/>
              <a:defRPr/>
            </a:pPr>
            <a:r>
              <a:rPr lang="en-US" sz="1400" dirty="0">
                <a:solidFill>
                  <a:schemeClr val="tx1"/>
                </a:solidFill>
                <a:latin typeface="+mj-lt"/>
              </a:rPr>
              <a:t>Initiative – Service Level Agreements</a:t>
            </a:r>
          </a:p>
          <a:p>
            <a:pPr marL="1015045" lvl="3" indent="-342900">
              <a:lnSpc>
                <a:spcPct val="100000"/>
              </a:lnSpc>
              <a:spcAft>
                <a:spcPts val="600"/>
              </a:spcAft>
              <a:buFont typeface="Arial" panose="020B0604020202020204" pitchFamily="34" charset="0"/>
              <a:buChar char="•"/>
              <a:defRPr/>
            </a:pPr>
            <a:r>
              <a:rPr lang="en-US" sz="1400" dirty="0">
                <a:solidFill>
                  <a:schemeClr val="tx1"/>
                </a:solidFill>
                <a:latin typeface="+mj-lt"/>
              </a:rPr>
              <a:t>Initiative – Surveys</a:t>
            </a:r>
          </a:p>
          <a:p>
            <a:pPr marL="1015045" lvl="3" indent="-342900">
              <a:lnSpc>
                <a:spcPct val="100000"/>
              </a:lnSpc>
              <a:spcAft>
                <a:spcPts val="600"/>
              </a:spcAft>
              <a:buFont typeface="Arial" panose="020B0604020202020204" pitchFamily="34" charset="0"/>
              <a:buChar char="•"/>
              <a:defRPr/>
            </a:pPr>
            <a:r>
              <a:rPr lang="en-US" sz="1400" dirty="0">
                <a:solidFill>
                  <a:schemeClr val="tx1"/>
                </a:solidFill>
                <a:latin typeface="+mj-lt"/>
              </a:rPr>
              <a:t>Initiative - ITIL Service Catalog</a:t>
            </a:r>
          </a:p>
          <a:p>
            <a:pPr lvl="1">
              <a:lnSpc>
                <a:spcPct val="100000"/>
              </a:lnSpc>
              <a:spcAft>
                <a:spcPts val="600"/>
              </a:spcAft>
              <a:defRPr/>
            </a:pPr>
            <a:endParaRPr lang="en-US" sz="1600" dirty="0">
              <a:solidFill>
                <a:schemeClr val="tx1"/>
              </a:solidFill>
              <a:latin typeface="+mj-lt"/>
            </a:endParaRPr>
          </a:p>
          <a:p>
            <a:pPr>
              <a:lnSpc>
                <a:spcPct val="100000"/>
              </a:lnSpc>
              <a:spcAft>
                <a:spcPts val="600"/>
              </a:spcAft>
              <a:defRPr/>
            </a:pPr>
            <a:endParaRPr kumimoji="0" lang="en-US" sz="2000" b="0" i="0" u="none" strike="noStrike" kern="1200" cap="none" spc="0" normalizeH="0" baseline="0" noProof="0" dirty="0">
              <a:ln>
                <a:noFill/>
              </a:ln>
              <a:solidFill>
                <a:srgbClr val="002060"/>
              </a:solidFill>
              <a:effectLst/>
              <a:uLnTx/>
              <a:uFillTx/>
              <a:latin typeface="Lato" panose="020F0502020204030203" pitchFamily="34" charset="77"/>
              <a:ea typeface="+mn-ea"/>
              <a:cs typeface="+mn-cs"/>
            </a:endParaRPr>
          </a:p>
        </p:txBody>
      </p:sp>
      <p:grpSp>
        <p:nvGrpSpPr>
          <p:cNvPr id="6" name="Group 5">
            <a:extLst>
              <a:ext uri="{FF2B5EF4-FFF2-40B4-BE49-F238E27FC236}">
                <a16:creationId xmlns:a16="http://schemas.microsoft.com/office/drawing/2014/main" id="{6BA01168-EC5E-CB16-E44D-5A70A899F059}"/>
              </a:ext>
            </a:extLst>
          </p:cNvPr>
          <p:cNvGrpSpPr/>
          <p:nvPr/>
        </p:nvGrpSpPr>
        <p:grpSpPr>
          <a:xfrm>
            <a:off x="6675007" y="2540251"/>
            <a:ext cx="4359034" cy="3729051"/>
            <a:chOff x="6675007" y="1142380"/>
            <a:chExt cx="4359034" cy="3729051"/>
          </a:xfrm>
        </p:grpSpPr>
        <p:sp>
          <p:nvSpPr>
            <p:cNvPr id="7" name="Rectangle 6">
              <a:extLst>
                <a:ext uri="{FF2B5EF4-FFF2-40B4-BE49-F238E27FC236}">
                  <a16:creationId xmlns:a16="http://schemas.microsoft.com/office/drawing/2014/main" id="{9A9554D7-A36F-CA76-6CE2-3B99A025FD12}"/>
                </a:ext>
              </a:extLst>
            </p:cNvPr>
            <p:cNvSpPr/>
            <p:nvPr/>
          </p:nvSpPr>
          <p:spPr bwMode="auto">
            <a:xfrm>
              <a:off x="6943273" y="4601769"/>
              <a:ext cx="3829201" cy="269662"/>
            </a:xfrm>
            <a:prstGeom prst="rect">
              <a:avLst/>
            </a:prstGeom>
            <a:solidFill>
              <a:schemeClr val="accent1"/>
            </a:solidFill>
            <a:ln>
              <a:noFill/>
              <a:headEnd type="none" w="med" len="med"/>
              <a:tailEnd type="none" w="med" len="med"/>
            </a:ln>
            <a:effectLst>
              <a:glow rad="139700">
                <a:schemeClr val="accent2">
                  <a:satMod val="175000"/>
                  <a:alpha val="40000"/>
                </a:schemeClr>
              </a:glo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Gill Sans MT" panose="020B0502020104020203"/>
                <a:ea typeface="Segoe UI" pitchFamily="34" charset="0"/>
                <a:cs typeface="Segoe UI" pitchFamily="34" charset="0"/>
              </a:endParaRPr>
            </a:p>
          </p:txBody>
        </p:sp>
        <p:sp>
          <p:nvSpPr>
            <p:cNvPr id="8" name="Isosceles Triangle 7">
              <a:extLst>
                <a:ext uri="{FF2B5EF4-FFF2-40B4-BE49-F238E27FC236}">
                  <a16:creationId xmlns:a16="http://schemas.microsoft.com/office/drawing/2014/main" id="{F89DD0D7-B2AD-B562-58F3-32AB665AAE8C}"/>
                </a:ext>
              </a:extLst>
            </p:cNvPr>
            <p:cNvSpPr/>
            <p:nvPr/>
          </p:nvSpPr>
          <p:spPr>
            <a:xfrm>
              <a:off x="6675007" y="2347252"/>
              <a:ext cx="2595805" cy="2154826"/>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9" name="Isosceles Triangle 8">
              <a:extLst>
                <a:ext uri="{FF2B5EF4-FFF2-40B4-BE49-F238E27FC236}">
                  <a16:creationId xmlns:a16="http://schemas.microsoft.com/office/drawing/2014/main" id="{36DD96D0-D3DF-43E7-1169-8F52D1211DEE}"/>
                </a:ext>
              </a:extLst>
            </p:cNvPr>
            <p:cNvSpPr/>
            <p:nvPr/>
          </p:nvSpPr>
          <p:spPr>
            <a:xfrm>
              <a:off x="8937157" y="2767289"/>
              <a:ext cx="2096884" cy="1740663"/>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grpSp>
          <p:nvGrpSpPr>
            <p:cNvPr id="10" name="Group 9">
              <a:extLst>
                <a:ext uri="{FF2B5EF4-FFF2-40B4-BE49-F238E27FC236}">
                  <a16:creationId xmlns:a16="http://schemas.microsoft.com/office/drawing/2014/main" id="{2C776DAC-4326-B4D5-2B4C-D75A30D9C0AB}"/>
                </a:ext>
              </a:extLst>
            </p:cNvPr>
            <p:cNvGrpSpPr/>
            <p:nvPr/>
          </p:nvGrpSpPr>
          <p:grpSpPr>
            <a:xfrm>
              <a:off x="6943273" y="1142380"/>
              <a:ext cx="3829201" cy="3721336"/>
              <a:chOff x="3031024" y="1295400"/>
              <a:chExt cx="5410200" cy="5257800"/>
            </a:xfrm>
          </p:grpSpPr>
          <p:sp>
            <p:nvSpPr>
              <p:cNvPr id="11" name="Oval 10">
                <a:extLst>
                  <a:ext uri="{FF2B5EF4-FFF2-40B4-BE49-F238E27FC236}">
                    <a16:creationId xmlns:a16="http://schemas.microsoft.com/office/drawing/2014/main" id="{D138842A-5DE8-3253-A159-53C35C7A976E}"/>
                  </a:ext>
                </a:extLst>
              </p:cNvPr>
              <p:cNvSpPr/>
              <p:nvPr/>
            </p:nvSpPr>
            <p:spPr>
              <a:xfrm>
                <a:off x="4849177" y="1295400"/>
                <a:ext cx="1782497" cy="1905000"/>
              </a:xfrm>
              <a:prstGeom prst="ellipse">
                <a:avLst/>
              </a:prstGeom>
              <a:solidFill>
                <a:srgbClr val="FFFF00"/>
              </a:solidFill>
              <a:ln>
                <a:noFill/>
              </a:ln>
              <a:effectLst>
                <a:glow rad="228600">
                  <a:srgbClr val="FFC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12" name="Isosceles Triangle 11">
                <a:extLst>
                  <a:ext uri="{FF2B5EF4-FFF2-40B4-BE49-F238E27FC236}">
                    <a16:creationId xmlns:a16="http://schemas.microsoft.com/office/drawing/2014/main" id="{DD0C6E3C-D5F7-3BA4-F801-77AE5C89517A}"/>
                  </a:ext>
                </a:extLst>
              </p:cNvPr>
              <p:cNvSpPr/>
              <p:nvPr/>
            </p:nvSpPr>
            <p:spPr>
              <a:xfrm>
                <a:off x="3031024" y="1371600"/>
                <a:ext cx="5410200" cy="4663966"/>
              </a:xfrm>
              <a:prstGeom prst="triangle">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13" name="Isosceles Triangle 12">
                <a:extLst>
                  <a:ext uri="{FF2B5EF4-FFF2-40B4-BE49-F238E27FC236}">
                    <a16:creationId xmlns:a16="http://schemas.microsoft.com/office/drawing/2014/main" id="{85DBD1A5-D07E-CC2E-D139-3226E7683406}"/>
                  </a:ext>
                </a:extLst>
              </p:cNvPr>
              <p:cNvSpPr/>
              <p:nvPr/>
            </p:nvSpPr>
            <p:spPr>
              <a:xfrm>
                <a:off x="4830106" y="1371600"/>
                <a:ext cx="1812036" cy="1562100"/>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Gill Sans MT" panose="020B0502020104020203"/>
                    <a:ea typeface="+mn-ea"/>
                    <a:cs typeface="+mn-cs"/>
                  </a:rPr>
                  <a:t>Vision</a:t>
                </a:r>
              </a:p>
            </p:txBody>
          </p:sp>
          <p:sp>
            <p:nvSpPr>
              <p:cNvPr id="14" name="Trapezoid 13">
                <a:extLst>
                  <a:ext uri="{FF2B5EF4-FFF2-40B4-BE49-F238E27FC236}">
                    <a16:creationId xmlns:a16="http://schemas.microsoft.com/office/drawing/2014/main" id="{C0CD8202-1E36-CD02-F99A-3E16FDE87EBA}"/>
                  </a:ext>
                </a:extLst>
              </p:cNvPr>
              <p:cNvSpPr/>
              <p:nvPr/>
            </p:nvSpPr>
            <p:spPr>
              <a:xfrm>
                <a:off x="3031024" y="5105400"/>
                <a:ext cx="5410200" cy="930166"/>
              </a:xfrm>
              <a:prstGeom prst="trapezoid">
                <a:avLst>
                  <a:gd name="adj" fmla="val 58702"/>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white"/>
                    </a:solidFill>
                    <a:effectLst/>
                    <a:uLnTx/>
                    <a:uFillTx/>
                    <a:latin typeface="Gill Sans MT" panose="020B0502020104020203"/>
                    <a:ea typeface="+mn-ea"/>
                    <a:cs typeface="+mn-cs"/>
                  </a:rPr>
                  <a:t>Mission</a:t>
                </a:r>
              </a:p>
            </p:txBody>
          </p:sp>
          <p:sp>
            <p:nvSpPr>
              <p:cNvPr id="15" name="Trapezoid 14">
                <a:extLst>
                  <a:ext uri="{FF2B5EF4-FFF2-40B4-BE49-F238E27FC236}">
                    <a16:creationId xmlns:a16="http://schemas.microsoft.com/office/drawing/2014/main" id="{DC907915-64F3-D79D-A371-862477D1B4CF}"/>
                  </a:ext>
                </a:extLst>
              </p:cNvPr>
              <p:cNvSpPr/>
              <p:nvPr/>
            </p:nvSpPr>
            <p:spPr>
              <a:xfrm>
                <a:off x="4402624" y="2933700"/>
                <a:ext cx="2667000" cy="723900"/>
              </a:xfrm>
              <a:prstGeom prst="trapezoid">
                <a:avLst>
                  <a:gd name="adj" fmla="val 59039"/>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Gill Sans MT" panose="020B0502020104020203"/>
                    <a:ea typeface="+mn-ea"/>
                    <a:cs typeface="+mn-cs"/>
                  </a:rPr>
                  <a:t>Goals</a:t>
                </a:r>
              </a:p>
            </p:txBody>
          </p:sp>
          <p:sp>
            <p:nvSpPr>
              <p:cNvPr id="16" name="Trapezoid 15">
                <a:extLst>
                  <a:ext uri="{FF2B5EF4-FFF2-40B4-BE49-F238E27FC236}">
                    <a16:creationId xmlns:a16="http://schemas.microsoft.com/office/drawing/2014/main" id="{E218D960-3506-B3D5-A3D1-1CB82425834A}"/>
                  </a:ext>
                </a:extLst>
              </p:cNvPr>
              <p:cNvSpPr/>
              <p:nvPr/>
            </p:nvSpPr>
            <p:spPr>
              <a:xfrm>
                <a:off x="4021624" y="3657600"/>
                <a:ext cx="3429000" cy="723900"/>
              </a:xfrm>
              <a:prstGeom prst="trapezoid">
                <a:avLst>
                  <a:gd name="adj" fmla="val 52998"/>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Gill Sans MT" panose="020B0502020104020203"/>
                    <a:ea typeface="+mn-ea"/>
                    <a:cs typeface="+mn-cs"/>
                  </a:rPr>
                  <a:t>Objectives</a:t>
                </a:r>
              </a:p>
            </p:txBody>
          </p:sp>
          <p:sp>
            <p:nvSpPr>
              <p:cNvPr id="17" name="Trapezoid 16">
                <a:extLst>
                  <a:ext uri="{FF2B5EF4-FFF2-40B4-BE49-F238E27FC236}">
                    <a16:creationId xmlns:a16="http://schemas.microsoft.com/office/drawing/2014/main" id="{552DAD9F-D043-6751-AA2E-F09031CBE2B6}"/>
                  </a:ext>
                </a:extLst>
              </p:cNvPr>
              <p:cNvSpPr/>
              <p:nvPr/>
            </p:nvSpPr>
            <p:spPr>
              <a:xfrm>
                <a:off x="3564424" y="4381500"/>
                <a:ext cx="4343400" cy="723900"/>
              </a:xfrm>
              <a:prstGeom prst="trapezoid">
                <a:avLst>
                  <a:gd name="adj" fmla="val 59806"/>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Gill Sans MT" panose="020B0502020104020203"/>
                    <a:ea typeface="+mn-ea"/>
                    <a:cs typeface="+mn-cs"/>
                  </a:rPr>
                  <a:t>Initiatives</a:t>
                </a:r>
              </a:p>
            </p:txBody>
          </p:sp>
          <p:sp>
            <p:nvSpPr>
              <p:cNvPr id="18" name="Rectangle 17">
                <a:extLst>
                  <a:ext uri="{FF2B5EF4-FFF2-40B4-BE49-F238E27FC236}">
                    <a16:creationId xmlns:a16="http://schemas.microsoft.com/office/drawing/2014/main" id="{A9DD90F6-D66E-87B6-6189-316D2DC3D1F4}"/>
                  </a:ext>
                </a:extLst>
              </p:cNvPr>
              <p:cNvSpPr/>
              <p:nvPr/>
            </p:nvSpPr>
            <p:spPr>
              <a:xfrm>
                <a:off x="3031024" y="6172200"/>
                <a:ext cx="5410200" cy="381000"/>
              </a:xfrm>
              <a:prstGeom prst="rect">
                <a:avLst/>
              </a:prstGeom>
              <a:solidFill>
                <a:schemeClr val="accent2"/>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Gill Sans MT" panose="020B0502020104020203"/>
                    <a:ea typeface="+mn-ea"/>
                    <a:cs typeface="+mn-cs"/>
                  </a:rPr>
                  <a:t>People / Processes / Values / Principles</a:t>
                </a:r>
              </a:p>
            </p:txBody>
          </p:sp>
          <p:sp>
            <p:nvSpPr>
              <p:cNvPr id="19" name="Isosceles Triangle 18">
                <a:extLst>
                  <a:ext uri="{FF2B5EF4-FFF2-40B4-BE49-F238E27FC236}">
                    <a16:creationId xmlns:a16="http://schemas.microsoft.com/office/drawing/2014/main" id="{C915E544-8BAD-4E17-A5A8-EC2F42CC3827}"/>
                  </a:ext>
                </a:extLst>
              </p:cNvPr>
              <p:cNvSpPr/>
              <p:nvPr/>
            </p:nvSpPr>
            <p:spPr bwMode="auto">
              <a:xfrm>
                <a:off x="3031024" y="1371601"/>
                <a:ext cx="5410200" cy="4663966"/>
              </a:xfrm>
              <a:prstGeom prst="triangle">
                <a:avLst>
                  <a:gd name="adj" fmla="val 50178"/>
                </a:avLst>
              </a:prstGeom>
              <a:noFill/>
              <a:ln w="28575">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Gill Sans MT" panose="020B0502020104020203"/>
                  <a:ea typeface="Segoe UI" pitchFamily="34" charset="0"/>
                  <a:cs typeface="Segoe UI" pitchFamily="34" charset="0"/>
                </a:endParaRPr>
              </a:p>
            </p:txBody>
          </p:sp>
          <p:cxnSp>
            <p:nvCxnSpPr>
              <p:cNvPr id="20" name="Straight Connector 19">
                <a:extLst>
                  <a:ext uri="{FF2B5EF4-FFF2-40B4-BE49-F238E27FC236}">
                    <a16:creationId xmlns:a16="http://schemas.microsoft.com/office/drawing/2014/main" id="{1F88B807-044C-3BF5-9FD1-04B54EA92FE7}"/>
                  </a:ext>
                </a:extLst>
              </p:cNvPr>
              <p:cNvCxnSpPr/>
              <p:nvPr/>
            </p:nvCxnSpPr>
            <p:spPr>
              <a:xfrm>
                <a:off x="4829927" y="2933700"/>
                <a:ext cx="1812215"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64561ED-18D5-CCD9-F5F4-88EF3F892105}"/>
                  </a:ext>
                </a:extLst>
              </p:cNvPr>
              <p:cNvCxnSpPr>
                <a:cxnSpLocks/>
              </p:cNvCxnSpPr>
              <p:nvPr/>
            </p:nvCxnSpPr>
            <p:spPr>
              <a:xfrm>
                <a:off x="3564424" y="5101790"/>
                <a:ext cx="4343400"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3995166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24FF7-AE89-B6EE-1560-ADED2EA1D7E6}"/>
              </a:ext>
            </a:extLst>
          </p:cNvPr>
          <p:cNvSpPr>
            <a:spLocks noGrp="1"/>
          </p:cNvSpPr>
          <p:nvPr>
            <p:ph type="title"/>
          </p:nvPr>
        </p:nvSpPr>
        <p:spPr/>
        <p:txBody>
          <a:bodyPr/>
          <a:lstStyle/>
          <a:p>
            <a:r>
              <a:rPr lang="en-US" dirty="0">
                <a:solidFill>
                  <a:srgbClr val="FFFEFF"/>
                </a:solidFill>
              </a:rPr>
              <a:t>SFy26 key initiatives </a:t>
            </a:r>
            <a:r>
              <a:rPr lang="en-US" cap="none" dirty="0">
                <a:solidFill>
                  <a:srgbClr val="FFFEFF"/>
                </a:solidFill>
              </a:rPr>
              <a:t>continued</a:t>
            </a:r>
            <a:endParaRPr lang="en-US" dirty="0"/>
          </a:p>
        </p:txBody>
      </p:sp>
      <p:cxnSp>
        <p:nvCxnSpPr>
          <p:cNvPr id="4" name="Straight Arrow Connector 3">
            <a:extLst>
              <a:ext uri="{FF2B5EF4-FFF2-40B4-BE49-F238E27FC236}">
                <a16:creationId xmlns:a16="http://schemas.microsoft.com/office/drawing/2014/main" id="{2A7D1B41-B420-A6B0-76EE-342295ABBDA1}"/>
              </a:ext>
            </a:extLst>
          </p:cNvPr>
          <p:cNvCxnSpPr>
            <a:cxnSpLocks/>
          </p:cNvCxnSpPr>
          <p:nvPr/>
        </p:nvCxnSpPr>
        <p:spPr>
          <a:xfrm>
            <a:off x="6522769" y="4906750"/>
            <a:ext cx="622918" cy="0"/>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5" name="Text Placeholder 1">
            <a:extLst>
              <a:ext uri="{FF2B5EF4-FFF2-40B4-BE49-F238E27FC236}">
                <a16:creationId xmlns:a16="http://schemas.microsoft.com/office/drawing/2014/main" id="{03A979A4-C55E-135C-2406-88CB7E2251EC}"/>
              </a:ext>
            </a:extLst>
          </p:cNvPr>
          <p:cNvSpPr txBox="1">
            <a:spLocks/>
          </p:cNvSpPr>
          <p:nvPr/>
        </p:nvSpPr>
        <p:spPr>
          <a:xfrm>
            <a:off x="581192" y="2267177"/>
            <a:ext cx="11339775" cy="4839658"/>
          </a:xfrm>
          <a:prstGeom prst="rect">
            <a:avLst/>
          </a:prstGeom>
        </p:spPr>
        <p:txBody>
          <a:bodyPr vert="horz" wrap="square" lIns="0" tIns="0" rIns="0" bIns="0" rtlCol="0">
            <a:spAutoFit/>
          </a:bodyPr>
          <a:lstStyle>
            <a:lvl1pPr marL="268857" marR="0" indent="-268857" algn="l" defTabSz="914169" rtl="0" eaLnBrk="1" fontAlgn="auto" latinLnBrk="0" hangingPunct="1">
              <a:lnSpc>
                <a:spcPct val="90000"/>
              </a:lnSpc>
              <a:spcBef>
                <a:spcPts val="0"/>
              </a:spcBef>
              <a:spcAft>
                <a:spcPts val="1273"/>
              </a:spcAft>
              <a:buClr>
                <a:srgbClr val="000000"/>
              </a:buClr>
              <a:buSzPct val="77000"/>
              <a:buFont typeface="Arial" panose="020B0604020202020204" pitchFamily="34" charset="0"/>
              <a:buChar char="•"/>
              <a:tabLst/>
              <a:defRPr sz="2549" b="0" i="0" kern="1200" spc="0" baseline="0">
                <a:gradFill>
                  <a:gsLst>
                    <a:gs pos="0">
                      <a:schemeClr val="tx1"/>
                    </a:gs>
                    <a:gs pos="100000">
                      <a:schemeClr val="tx1"/>
                    </a:gs>
                  </a:gsLst>
                  <a:lin ang="5400000" scaled="0"/>
                </a:gradFill>
                <a:latin typeface="Lato" panose="020F0502020204030203" pitchFamily="34" charset="77"/>
                <a:ea typeface="+mn-ea"/>
                <a:cs typeface="+mn-cs"/>
              </a:defRPr>
            </a:lvl1pPr>
            <a:lvl2pPr marL="537716" marR="0" indent="-224049" algn="l" defTabSz="914169" rtl="0" eaLnBrk="1" fontAlgn="auto" latinLnBrk="0" hangingPunct="1">
              <a:lnSpc>
                <a:spcPct val="90000"/>
              </a:lnSpc>
              <a:spcBef>
                <a:spcPts val="0"/>
              </a:spcBef>
              <a:spcAft>
                <a:spcPts val="1273"/>
              </a:spcAft>
              <a:buClr>
                <a:srgbClr val="000000"/>
              </a:buClr>
              <a:buSzPct val="77000"/>
              <a:buFont typeface="Arial" panose="020B0604020202020204" pitchFamily="34" charset="0"/>
              <a:buChar char="•"/>
              <a:tabLst/>
              <a:defRPr sz="1961" b="0" i="0" kern="1200" spc="0" baseline="0">
                <a:gradFill>
                  <a:gsLst>
                    <a:gs pos="0">
                      <a:schemeClr val="tx1"/>
                    </a:gs>
                    <a:gs pos="100000">
                      <a:schemeClr val="tx1"/>
                    </a:gs>
                  </a:gsLst>
                  <a:lin ang="5400000" scaled="0"/>
                </a:gradFill>
                <a:latin typeface="Lato" panose="020F0502020204030203" pitchFamily="34" charset="77"/>
                <a:ea typeface="+mn-ea"/>
                <a:cs typeface="+mn-cs"/>
              </a:defRPr>
            </a:lvl2pPr>
            <a:lvl3pPr marL="806573" marR="0" indent="-224049" algn="l" defTabSz="914169" rtl="0" eaLnBrk="1" fontAlgn="auto" latinLnBrk="0" hangingPunct="1">
              <a:lnSpc>
                <a:spcPct val="90000"/>
              </a:lnSpc>
              <a:spcBef>
                <a:spcPts val="0"/>
              </a:spcBef>
              <a:spcAft>
                <a:spcPts val="1273"/>
              </a:spcAft>
              <a:buClr>
                <a:srgbClr val="000000"/>
              </a:buClr>
              <a:buSzPct val="77000"/>
              <a:buFont typeface="Arial" panose="020B0604020202020204" pitchFamily="34" charset="0"/>
              <a:buChar char="•"/>
              <a:tabLst/>
              <a:defRPr sz="1961" b="0" i="0" kern="1200" spc="0" baseline="0">
                <a:gradFill>
                  <a:gsLst>
                    <a:gs pos="0">
                      <a:schemeClr val="tx1"/>
                    </a:gs>
                    <a:gs pos="100000">
                      <a:schemeClr val="tx1"/>
                    </a:gs>
                  </a:gsLst>
                  <a:lin ang="5400000" scaled="0"/>
                </a:gradFill>
                <a:latin typeface="Lato" panose="020F0502020204030203" pitchFamily="34" charset="77"/>
                <a:ea typeface="+mn-ea"/>
                <a:cs typeface="+mn-cs"/>
              </a:defRPr>
            </a:lvl3pPr>
            <a:lvl4pPr marL="672145" marR="0" indent="0" algn="l" defTabSz="914169" rtl="0" eaLnBrk="1" fontAlgn="auto" latinLnBrk="0" hangingPunct="1">
              <a:lnSpc>
                <a:spcPct val="90000"/>
              </a:lnSpc>
              <a:spcBef>
                <a:spcPts val="0"/>
              </a:spcBef>
              <a:spcAft>
                <a:spcPts val="1273"/>
              </a:spcAft>
              <a:buClrTx/>
              <a:buSzPct val="90000"/>
              <a:buFont typeface="Wingdings" panose="05000000000000000000" pitchFamily="2" charset="2"/>
              <a:buNone/>
              <a:tabLst/>
              <a:defRPr sz="1961" b="0" i="0" kern="1200" spc="0" baseline="0">
                <a:gradFill>
                  <a:gsLst>
                    <a:gs pos="0">
                      <a:schemeClr val="tx1"/>
                    </a:gs>
                    <a:gs pos="100000">
                      <a:schemeClr val="tx1"/>
                    </a:gs>
                  </a:gsLst>
                  <a:lin ang="5400000" scaled="0"/>
                </a:gradFill>
                <a:latin typeface="Montserrat" pitchFamily="2" charset="77"/>
                <a:ea typeface="+mn-ea"/>
                <a:cs typeface="+mn-cs"/>
              </a:defRPr>
            </a:lvl4pPr>
            <a:lvl5pPr marL="896192" marR="0" indent="0" algn="l" defTabSz="914169" rtl="0" eaLnBrk="1" fontAlgn="auto" latinLnBrk="0" hangingPunct="1">
              <a:lnSpc>
                <a:spcPct val="90000"/>
              </a:lnSpc>
              <a:spcBef>
                <a:spcPts val="0"/>
              </a:spcBef>
              <a:spcAft>
                <a:spcPts val="0"/>
              </a:spcAft>
              <a:buClrTx/>
              <a:buSzPct val="90000"/>
              <a:buFont typeface="Wingdings" panose="05000000000000000000" pitchFamily="2" charset="2"/>
              <a:buNone/>
              <a:tabLst/>
              <a:defRPr sz="1567" b="0" i="0" kern="1200" spc="0" baseline="0">
                <a:gradFill>
                  <a:gsLst>
                    <a:gs pos="0">
                      <a:schemeClr val="tx1"/>
                    </a:gs>
                    <a:gs pos="100000">
                      <a:schemeClr val="tx1"/>
                    </a:gs>
                  </a:gsLst>
                  <a:lin ang="5400000" scaled="0"/>
                </a:gradFill>
                <a:latin typeface="Montserrat" pitchFamily="2" charset="77"/>
                <a:ea typeface="+mn-ea"/>
                <a:cs typeface="+mn-cs"/>
              </a:defRPr>
            </a:lvl5pPr>
            <a:lvl6pPr marL="2513964" indent="-228542" algn="l" defTabSz="914169"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048" indent="-228542" algn="l" defTabSz="914169"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133" indent="-228542" algn="l" defTabSz="914169"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5218" indent="-228542" algn="l" defTabSz="914169" rtl="0" eaLnBrk="1" latinLnBrk="0" hangingPunct="1">
              <a:spcBef>
                <a:spcPct val="20000"/>
              </a:spcBef>
              <a:buFont typeface="Arial" pitchFamily="34" charset="0"/>
              <a:buChar char="•"/>
              <a:defRPr sz="1961" kern="1200">
                <a:solidFill>
                  <a:schemeClr val="tx1"/>
                </a:solidFill>
                <a:latin typeface="+mn-lt"/>
                <a:ea typeface="+mn-ea"/>
                <a:cs typeface="+mn-cs"/>
              </a:defRPr>
            </a:lvl9pPr>
          </a:lstStyle>
          <a:p>
            <a:pPr marL="342900" marR="0" lvl="0" indent="-342900" algn="l" defTabSz="914169" rtl="0" eaLnBrk="1" fontAlgn="auto" latinLnBrk="0" hangingPunct="1">
              <a:lnSpc>
                <a:spcPct val="90000"/>
              </a:lnSpc>
              <a:spcBef>
                <a:spcPts val="0"/>
              </a:spcBef>
              <a:spcAft>
                <a:spcPts val="600"/>
              </a:spcAft>
              <a:buClr>
                <a:srgbClr val="000000"/>
              </a:buClr>
              <a:buSzPts val="1000"/>
              <a:buFont typeface="Symbol" panose="05050102010706020507" pitchFamily="18" charset="2"/>
              <a:buChar char=""/>
              <a:tabLst>
                <a:tab pos="457200" algn="l"/>
              </a:tabLst>
              <a:defRPr/>
            </a:pPr>
            <a:r>
              <a:rPr kumimoji="0" lang="en-US" sz="2400" b="1" i="0" u="none" strike="noStrike" kern="100" cap="none" spc="0" normalizeH="0" baseline="0" noProof="0" dirty="0">
                <a:ln>
                  <a:noFill/>
                </a:ln>
                <a:solidFill>
                  <a:prstClr val="black"/>
                </a:solidFill>
                <a:effectLst/>
                <a:uLnTx/>
                <a:uFillTx/>
                <a:latin typeface="Gill Sans MT" panose="020B0502020104020203"/>
                <a:ea typeface="Aptos" panose="020B0004020202020204" pitchFamily="34" charset="0"/>
                <a:cs typeface="Times New Roman" panose="02020603050405020304" pitchFamily="18" charset="0"/>
              </a:rPr>
              <a:t>Goal: </a:t>
            </a:r>
            <a:r>
              <a:rPr lang="en-US" sz="2400" kern="100" dirty="0">
                <a:solidFill>
                  <a:prstClr val="black"/>
                </a:solidFill>
                <a:latin typeface="Gill Sans MT" panose="020B0502020104020203"/>
                <a:ea typeface="Aptos" panose="020B0004020202020204" pitchFamily="34" charset="0"/>
                <a:cs typeface="Times New Roman" panose="02020603050405020304" pitchFamily="18" charset="0"/>
              </a:rPr>
              <a:t>Digital</a:t>
            </a:r>
            <a:r>
              <a:rPr kumimoji="0" lang="en-US" sz="2400" b="0" i="0" u="none" strike="noStrike" kern="100" cap="none" spc="0" normalizeH="0" baseline="0" noProof="0" dirty="0">
                <a:ln>
                  <a:noFill/>
                </a:ln>
                <a:solidFill>
                  <a:prstClr val="black"/>
                </a:solidFill>
                <a:effectLst/>
                <a:uLnTx/>
                <a:uFillTx/>
                <a:latin typeface="Gill Sans MT" panose="020B0502020104020203"/>
                <a:ea typeface="Aptos" panose="020B0004020202020204" pitchFamily="34" charset="0"/>
                <a:cs typeface="Times New Roman" panose="02020603050405020304" pitchFamily="18" charset="0"/>
              </a:rPr>
              <a:t> Transformation</a:t>
            </a:r>
          </a:p>
          <a:p>
            <a:pPr marL="742950" lvl="1" indent="-342900">
              <a:spcAft>
                <a:spcPts val="600"/>
              </a:spcAft>
              <a:buSzPts val="1000"/>
              <a:buFont typeface="Symbol" panose="05050102010706020507" pitchFamily="18" charset="2"/>
              <a:buChar char=""/>
              <a:tabLst>
                <a:tab pos="457200" algn="l"/>
              </a:tabLst>
              <a:defRPr/>
            </a:pPr>
            <a:r>
              <a:rPr kumimoji="0" lang="en-US" sz="2000" b="1" i="0" u="none" strike="noStrike" kern="100" cap="none" spc="0" normalizeH="0" baseline="0" noProof="0" dirty="0">
                <a:ln>
                  <a:noFill/>
                </a:ln>
                <a:solidFill>
                  <a:prstClr val="black"/>
                </a:solidFill>
                <a:effectLst/>
                <a:uLnTx/>
                <a:uFillTx/>
                <a:latin typeface="Gill Sans MT" panose="020B0502020104020203"/>
                <a:ea typeface="Aptos" panose="020B0004020202020204" pitchFamily="34" charset="0"/>
                <a:cs typeface="Times New Roman" panose="02020603050405020304" pitchFamily="18" charset="0"/>
              </a:rPr>
              <a:t>Objective</a:t>
            </a:r>
            <a:r>
              <a:rPr lang="en-US" sz="2000" b="1" kern="100" dirty="0">
                <a:solidFill>
                  <a:prstClr val="black"/>
                </a:solidFill>
                <a:latin typeface="Gill Sans MT" panose="020B0502020104020203"/>
                <a:ea typeface="Aptos" panose="020B0004020202020204" pitchFamily="34" charset="0"/>
                <a:cs typeface="Times New Roman" panose="02020603050405020304" pitchFamily="18" charset="0"/>
              </a:rPr>
              <a:t> </a:t>
            </a:r>
            <a:r>
              <a:rPr lang="en-US" sz="2000" kern="100" dirty="0">
                <a:solidFill>
                  <a:prstClr val="black"/>
                </a:solidFill>
                <a:latin typeface="Gill Sans MT" panose="020B0502020104020203"/>
                <a:ea typeface="Aptos" panose="020B0004020202020204" pitchFamily="34" charset="0"/>
                <a:cs typeface="Times New Roman" panose="02020603050405020304" pitchFamily="18" charset="0"/>
              </a:rPr>
              <a:t>– Exploit Emerging Technology</a:t>
            </a:r>
          </a:p>
          <a:p>
            <a:pPr marL="1147553" lvl="3" indent="-342900">
              <a:spcAft>
                <a:spcPts val="600"/>
              </a:spcAft>
              <a:buSzPts val="1000"/>
              <a:buFont typeface="Symbol" panose="05050102010706020507" pitchFamily="18" charset="2"/>
              <a:buChar char=""/>
              <a:tabLst>
                <a:tab pos="457200" algn="l"/>
              </a:tabLst>
            </a:pPr>
            <a:r>
              <a:rPr lang="en-US" sz="1400" kern="100" dirty="0">
                <a:solidFill>
                  <a:prstClr val="black"/>
                </a:solidFill>
                <a:latin typeface="Gill Sans MT" panose="020B0502020104020203"/>
                <a:ea typeface="Aptos" panose="020B0004020202020204" pitchFamily="34" charset="0"/>
                <a:cs typeface="Times New Roman" panose="02020603050405020304" pitchFamily="18" charset="0"/>
              </a:rPr>
              <a:t>Initiative – Artificial Intelligence (RPA – Power Automate, CoPilot, …)</a:t>
            </a:r>
            <a:endParaRPr kumimoji="0" lang="en-US" sz="1400" b="0" i="0" u="none" strike="noStrike" kern="100" cap="none" spc="0" normalizeH="0" baseline="0" noProof="0" dirty="0">
              <a:ln>
                <a:noFill/>
              </a:ln>
              <a:solidFill>
                <a:prstClr val="black"/>
              </a:solidFill>
              <a:effectLst/>
              <a:uLnTx/>
              <a:uFillTx/>
              <a:latin typeface="Gill Sans MT" panose="020B0502020104020203"/>
              <a:ea typeface="Aptos" panose="020B0004020202020204" pitchFamily="34" charset="0"/>
              <a:cs typeface="Times New Roman" panose="02020603050405020304" pitchFamily="18" charset="0"/>
            </a:endParaRPr>
          </a:p>
          <a:p>
            <a:pPr marL="742950" lvl="1" indent="-342900">
              <a:spcAft>
                <a:spcPts val="600"/>
              </a:spcAft>
              <a:buSzPts val="1000"/>
              <a:buFont typeface="Symbol" panose="05050102010706020507" pitchFamily="18" charset="2"/>
              <a:buChar char=""/>
              <a:tabLst>
                <a:tab pos="457200" algn="l"/>
              </a:tabLst>
            </a:pPr>
            <a:r>
              <a:rPr kumimoji="0" lang="en-US" sz="2000" b="1" i="0" u="none" strike="noStrike" kern="100" cap="none" spc="0" normalizeH="0" baseline="0" noProof="0" dirty="0">
                <a:ln>
                  <a:noFill/>
                </a:ln>
                <a:solidFill>
                  <a:prstClr val="black"/>
                </a:solidFill>
                <a:effectLst/>
                <a:uLnTx/>
                <a:uFillTx/>
                <a:latin typeface="Gill Sans MT" panose="020B0502020104020203"/>
                <a:ea typeface="Aptos" panose="020B0004020202020204" pitchFamily="34" charset="0"/>
                <a:cs typeface="Times New Roman" panose="02020603050405020304" pitchFamily="18" charset="0"/>
              </a:rPr>
              <a:t>Objective</a:t>
            </a:r>
            <a:r>
              <a:rPr kumimoji="0" lang="en-US" sz="2000" b="0" i="0" u="none" strike="noStrike" kern="100" cap="none" spc="0" normalizeH="0" baseline="0" noProof="0" dirty="0">
                <a:ln>
                  <a:noFill/>
                </a:ln>
                <a:solidFill>
                  <a:prstClr val="black"/>
                </a:solidFill>
                <a:effectLst/>
                <a:uLnTx/>
                <a:uFillTx/>
                <a:latin typeface="Gill Sans MT" panose="020B0502020104020203"/>
                <a:ea typeface="Aptos" panose="020B0004020202020204" pitchFamily="34" charset="0"/>
                <a:cs typeface="Times New Roman" panose="02020603050405020304" pitchFamily="18" charset="0"/>
              </a:rPr>
              <a:t> – Advance Interoperability</a:t>
            </a:r>
          </a:p>
          <a:p>
            <a:pPr marL="1147553" lvl="3" indent="-342900">
              <a:spcAft>
                <a:spcPts val="600"/>
              </a:spcAft>
              <a:buSzPts val="1000"/>
              <a:buFont typeface="Symbol" panose="05050102010706020507" pitchFamily="18" charset="2"/>
              <a:buChar char=""/>
              <a:tabLst>
                <a:tab pos="457200" algn="l"/>
              </a:tabLst>
            </a:pPr>
            <a:r>
              <a:rPr lang="en-US" sz="1400" kern="100" dirty="0">
                <a:solidFill>
                  <a:prstClr val="black"/>
                </a:solidFill>
                <a:latin typeface="Gill Sans MT" panose="020B0502020104020203"/>
                <a:ea typeface="Aptos" panose="020B0004020202020204" pitchFamily="34" charset="0"/>
                <a:cs typeface="Times New Roman" panose="02020603050405020304" pitchFamily="18" charset="0"/>
              </a:rPr>
              <a:t>Initiative – </a:t>
            </a:r>
            <a:r>
              <a:rPr kumimoji="0" lang="en-US" sz="1400" b="0" i="0" u="none" strike="noStrike" kern="100" cap="none" spc="0" normalizeH="0" baseline="0" noProof="0" dirty="0">
                <a:ln>
                  <a:noFill/>
                </a:ln>
                <a:solidFill>
                  <a:prstClr val="black"/>
                </a:solidFill>
                <a:effectLst/>
                <a:uLnTx/>
                <a:uFillTx/>
                <a:latin typeface="Gill Sans MT" panose="020B0502020104020203"/>
                <a:ea typeface="Aptos" panose="020B0004020202020204" pitchFamily="34" charset="0"/>
                <a:cs typeface="Times New Roman" panose="02020603050405020304" pitchFamily="18" charset="0"/>
              </a:rPr>
              <a:t>988 Crisis Care Continuum</a:t>
            </a:r>
          </a:p>
          <a:p>
            <a:pPr marL="1147553" lvl="3" indent="-342900">
              <a:spcAft>
                <a:spcPts val="600"/>
              </a:spcAft>
              <a:buSzPts val="1000"/>
              <a:buFont typeface="Symbol" panose="05050102010706020507" pitchFamily="18" charset="2"/>
              <a:buChar char=""/>
              <a:tabLst>
                <a:tab pos="457200" algn="l"/>
              </a:tabLst>
            </a:pPr>
            <a:r>
              <a:rPr lang="en-US" sz="1400" kern="100" dirty="0">
                <a:solidFill>
                  <a:prstClr val="black"/>
                </a:solidFill>
                <a:latin typeface="Gill Sans MT" panose="020B0502020104020203"/>
                <a:ea typeface="Aptos" panose="020B0004020202020204" pitchFamily="34" charset="0"/>
                <a:cs typeface="Times New Roman" panose="02020603050405020304" pitchFamily="18" charset="0"/>
              </a:rPr>
              <a:t>Initiative – Community Information Exchange (</a:t>
            </a:r>
            <a:r>
              <a:rPr kumimoji="0" lang="en-US" sz="1400" b="0" i="0" u="none" strike="noStrike" kern="100" cap="none" spc="0" normalizeH="0" baseline="0" noProof="0" dirty="0">
                <a:ln>
                  <a:noFill/>
                </a:ln>
                <a:solidFill>
                  <a:prstClr val="black"/>
                </a:solidFill>
                <a:effectLst/>
                <a:uLnTx/>
                <a:uFillTx/>
                <a:latin typeface="Gill Sans MT" panose="020B0502020104020203"/>
                <a:ea typeface="Aptos" panose="020B0004020202020204" pitchFamily="34" charset="0"/>
                <a:cs typeface="Times New Roman" panose="02020603050405020304" pitchFamily="18" charset="0"/>
              </a:rPr>
              <a:t>CIE)</a:t>
            </a:r>
          </a:p>
          <a:p>
            <a:pPr marL="1147553" lvl="3" indent="-342900">
              <a:spcAft>
                <a:spcPts val="600"/>
              </a:spcAft>
              <a:buSzPts val="1000"/>
              <a:buFont typeface="Symbol" panose="05050102010706020507" pitchFamily="18" charset="2"/>
              <a:buChar char=""/>
              <a:tabLst>
                <a:tab pos="457200" algn="l"/>
              </a:tabLst>
            </a:pPr>
            <a:r>
              <a:rPr lang="en-US" sz="1400" kern="100" dirty="0">
                <a:solidFill>
                  <a:prstClr val="black"/>
                </a:solidFill>
                <a:latin typeface="Gill Sans MT" panose="020B0502020104020203"/>
                <a:ea typeface="Aptos" panose="020B0004020202020204" pitchFamily="34" charset="0"/>
                <a:cs typeface="Times New Roman" panose="02020603050405020304" pitchFamily="18" charset="0"/>
              </a:rPr>
              <a:t>Initiative – HCMACS</a:t>
            </a:r>
          </a:p>
          <a:p>
            <a:pPr marL="1147553" lvl="3" indent="-342900">
              <a:spcAft>
                <a:spcPts val="600"/>
              </a:spcAft>
              <a:buSzPts val="1000"/>
              <a:buFont typeface="Symbol" panose="05050102010706020507" pitchFamily="18" charset="2"/>
              <a:buChar char=""/>
              <a:tabLst>
                <a:tab pos="457200" algn="l"/>
              </a:tabLst>
            </a:pPr>
            <a:r>
              <a:rPr lang="en-US" sz="1400" kern="100" dirty="0">
                <a:solidFill>
                  <a:prstClr val="black"/>
                </a:solidFill>
                <a:latin typeface="Gill Sans MT" panose="020B0502020104020203"/>
                <a:ea typeface="Aptos" panose="020B0004020202020204" pitchFamily="34" charset="0"/>
                <a:cs typeface="Times New Roman" panose="02020603050405020304" pitchFamily="18" charset="0"/>
              </a:rPr>
              <a:t>Initiative – Master Person Index (MPI)</a:t>
            </a:r>
          </a:p>
          <a:p>
            <a:pPr marL="1147553" lvl="3" indent="-342900">
              <a:spcAft>
                <a:spcPts val="600"/>
              </a:spcAft>
              <a:buSzPts val="1000"/>
              <a:buFont typeface="Symbol" panose="05050102010706020507" pitchFamily="18" charset="2"/>
              <a:buChar char=""/>
              <a:tabLst>
                <a:tab pos="457200" algn="l"/>
              </a:tabLst>
            </a:pPr>
            <a:r>
              <a:rPr lang="en-US" sz="1400" kern="100" dirty="0">
                <a:solidFill>
                  <a:prstClr val="black"/>
                </a:solidFill>
                <a:latin typeface="Gill Sans MT" panose="020B0502020104020203"/>
                <a:ea typeface="Aptos" panose="020B0004020202020204" pitchFamily="34" charset="0"/>
                <a:cs typeface="Times New Roman" panose="02020603050405020304" pitchFamily="18" charset="0"/>
              </a:rPr>
              <a:t>Initiative – Electronic Consent </a:t>
            </a:r>
            <a:r>
              <a:rPr lang="en-US" sz="1400" kern="100" dirty="0" err="1">
                <a:solidFill>
                  <a:prstClr val="black"/>
                </a:solidFill>
                <a:latin typeface="Gill Sans MT" panose="020B0502020104020203"/>
                <a:ea typeface="Aptos" panose="020B0004020202020204" pitchFamily="34" charset="0"/>
                <a:cs typeface="Times New Roman" panose="02020603050405020304" pitchFamily="18" charset="0"/>
              </a:rPr>
              <a:t>Mgmt</a:t>
            </a:r>
            <a:r>
              <a:rPr lang="en-US" sz="1400" kern="100" dirty="0">
                <a:solidFill>
                  <a:prstClr val="black"/>
                </a:solidFill>
                <a:latin typeface="Gill Sans MT" panose="020B0502020104020203"/>
                <a:ea typeface="Aptos" panose="020B0004020202020204" pitchFamily="34" charset="0"/>
                <a:cs typeface="Times New Roman" panose="02020603050405020304" pitchFamily="18" charset="0"/>
              </a:rPr>
              <a:t> (ECM)</a:t>
            </a:r>
          </a:p>
          <a:p>
            <a:pPr marL="1147553" lvl="3" indent="-342900">
              <a:spcAft>
                <a:spcPts val="600"/>
              </a:spcAft>
              <a:buSzPts val="1000"/>
              <a:buFont typeface="Symbol" panose="05050102010706020507" pitchFamily="18" charset="2"/>
              <a:buChar char=""/>
              <a:tabLst>
                <a:tab pos="457200" algn="l"/>
              </a:tabLst>
            </a:pPr>
            <a:r>
              <a:rPr lang="en-US" sz="1400" kern="100" dirty="0">
                <a:solidFill>
                  <a:prstClr val="black"/>
                </a:solidFill>
                <a:latin typeface="Gill Sans MT" panose="020B0502020104020203"/>
                <a:ea typeface="Aptos" panose="020B0004020202020204" pitchFamily="34" charset="0"/>
                <a:cs typeface="Times New Roman" panose="02020603050405020304" pitchFamily="18" charset="0"/>
              </a:rPr>
              <a:t>Initiative – Prior Auth API</a:t>
            </a:r>
          </a:p>
          <a:p>
            <a:pPr marL="742950" lvl="1" indent="-342900">
              <a:spcAft>
                <a:spcPts val="600"/>
              </a:spcAft>
              <a:buSzPts val="1000"/>
              <a:buFont typeface="Symbol" panose="05050102010706020507" pitchFamily="18" charset="2"/>
              <a:buChar char=""/>
              <a:tabLst>
                <a:tab pos="457200" algn="l"/>
              </a:tabLst>
            </a:pPr>
            <a:r>
              <a:rPr kumimoji="0" lang="en-US" sz="2000" b="1" i="0" u="none" strike="noStrike" kern="100" cap="none" spc="0" normalizeH="0" baseline="0" noProof="0" dirty="0">
                <a:ln>
                  <a:noFill/>
                </a:ln>
                <a:solidFill>
                  <a:prstClr val="black"/>
                </a:solidFill>
                <a:effectLst/>
                <a:uLnTx/>
                <a:uFillTx/>
                <a:latin typeface="Gill Sans MT" panose="020B0502020104020203"/>
                <a:ea typeface="Aptos" panose="020B0004020202020204" pitchFamily="34" charset="0"/>
                <a:cs typeface="Times New Roman" panose="02020603050405020304" pitchFamily="18" charset="0"/>
              </a:rPr>
              <a:t>Objective</a:t>
            </a:r>
            <a:r>
              <a:rPr kumimoji="0" lang="en-US" sz="2000" b="0" i="0" u="none" strike="noStrike" kern="100" cap="none" spc="0" normalizeH="0" baseline="0" noProof="0" dirty="0">
                <a:ln>
                  <a:noFill/>
                </a:ln>
                <a:solidFill>
                  <a:prstClr val="black"/>
                </a:solidFill>
                <a:effectLst/>
                <a:uLnTx/>
                <a:uFillTx/>
                <a:latin typeface="Gill Sans MT" panose="020B0502020104020203"/>
                <a:ea typeface="Aptos" panose="020B0004020202020204" pitchFamily="34" charset="0"/>
                <a:cs typeface="Times New Roman" panose="02020603050405020304" pitchFamily="18" charset="0"/>
              </a:rPr>
              <a:t> – Evolve Data Architecture</a:t>
            </a:r>
          </a:p>
          <a:p>
            <a:pPr marL="1147553" lvl="3" indent="-342900">
              <a:spcAft>
                <a:spcPts val="600"/>
              </a:spcAft>
              <a:buSzPts val="1000"/>
              <a:buFont typeface="Symbol" panose="05050102010706020507" pitchFamily="18" charset="2"/>
              <a:buChar char=""/>
              <a:tabLst>
                <a:tab pos="457200" algn="l"/>
              </a:tabLst>
            </a:pPr>
            <a:r>
              <a:rPr lang="en-US" sz="1400" kern="100" dirty="0">
                <a:solidFill>
                  <a:prstClr val="black"/>
                </a:solidFill>
                <a:latin typeface="Gill Sans MT" panose="020B0502020104020203"/>
                <a:ea typeface="Aptos" panose="020B0004020202020204" pitchFamily="34" charset="0"/>
                <a:cs typeface="Times New Roman" panose="02020603050405020304" pitchFamily="18" charset="0"/>
              </a:rPr>
              <a:t>Initiative – GIS</a:t>
            </a:r>
          </a:p>
          <a:p>
            <a:pPr marL="1147553" lvl="3" indent="-342900">
              <a:spcAft>
                <a:spcPts val="600"/>
              </a:spcAft>
              <a:buSzPts val="1000"/>
              <a:buFont typeface="Symbol" panose="05050102010706020507" pitchFamily="18" charset="2"/>
              <a:buChar char=""/>
              <a:tabLst>
                <a:tab pos="457200" algn="l"/>
              </a:tabLst>
            </a:pPr>
            <a:r>
              <a:rPr kumimoji="0" lang="en-US" sz="1400" b="0" i="0" u="none" strike="noStrike" kern="100" cap="none" spc="0" normalizeH="0" baseline="0" noProof="0" dirty="0">
                <a:ln>
                  <a:noFill/>
                </a:ln>
                <a:solidFill>
                  <a:prstClr val="black"/>
                </a:solidFill>
                <a:effectLst/>
                <a:uLnTx/>
                <a:uFillTx/>
                <a:latin typeface="Gill Sans MT" panose="020B0502020104020203"/>
                <a:ea typeface="Aptos" panose="020B0004020202020204" pitchFamily="34" charset="0"/>
                <a:cs typeface="Times New Roman" panose="02020603050405020304" pitchFamily="18" charset="0"/>
              </a:rPr>
              <a:t>Initiative – BH Data System Modernization</a:t>
            </a:r>
          </a:p>
          <a:p>
            <a:pPr marL="1147553" lvl="3" indent="-342900">
              <a:spcAft>
                <a:spcPts val="600"/>
              </a:spcAft>
              <a:buSzPts val="1000"/>
              <a:buFont typeface="Symbol" panose="05050102010706020507" pitchFamily="18" charset="2"/>
              <a:buChar char=""/>
              <a:tabLst>
                <a:tab pos="457200" algn="l"/>
              </a:tabLst>
            </a:pPr>
            <a:r>
              <a:rPr lang="en-US" sz="1400" kern="100" dirty="0">
                <a:solidFill>
                  <a:prstClr val="black"/>
                </a:solidFill>
                <a:latin typeface="Gill Sans MT" panose="020B0502020104020203"/>
                <a:ea typeface="Aptos" panose="020B0004020202020204" pitchFamily="34" charset="0"/>
                <a:cs typeface="Times New Roman" panose="02020603050405020304" pitchFamily="18" charset="0"/>
              </a:rPr>
              <a:t>Initiative – Business Rules Engine</a:t>
            </a:r>
            <a:endParaRPr kumimoji="0" lang="en-US" sz="1400" b="0" i="0" u="none" strike="noStrike" kern="100" cap="none" spc="0" normalizeH="0" baseline="0" noProof="0" dirty="0">
              <a:ln>
                <a:noFill/>
              </a:ln>
              <a:solidFill>
                <a:prstClr val="black"/>
              </a:solidFill>
              <a:effectLst/>
              <a:uLnTx/>
              <a:uFillTx/>
              <a:latin typeface="Gill Sans MT" panose="020B0502020104020203"/>
              <a:ea typeface="Aptos" panose="020B0004020202020204" pitchFamily="34" charset="0"/>
              <a:cs typeface="Times New Roman" panose="02020603050405020304" pitchFamily="18" charset="0"/>
            </a:endParaRPr>
          </a:p>
          <a:p>
            <a:pPr marL="744265" indent="-342900">
              <a:spcAft>
                <a:spcPts val="600"/>
              </a:spcAft>
              <a:buSzPts val="1000"/>
              <a:buFont typeface="Symbol" panose="05050102010706020507" pitchFamily="18" charset="2"/>
              <a:buChar char=""/>
              <a:tabLst>
                <a:tab pos="457200" algn="l"/>
              </a:tabLst>
            </a:pPr>
            <a:endParaRPr kumimoji="0" lang="en-US" sz="1988" b="0" i="0" u="none" strike="noStrike" kern="100" cap="none" spc="0" normalizeH="0" baseline="0" noProof="0" dirty="0">
              <a:ln>
                <a:noFill/>
              </a:ln>
              <a:solidFill>
                <a:prstClr val="black"/>
              </a:solidFill>
              <a:effectLst/>
              <a:uLnTx/>
              <a:uFillTx/>
              <a:latin typeface="Gill Sans MT" panose="020B0502020104020203"/>
              <a:ea typeface="Aptos" panose="020B0004020202020204" pitchFamily="34" charset="0"/>
              <a:cs typeface="Times New Roman" panose="02020603050405020304" pitchFamily="18" charset="0"/>
            </a:endParaRPr>
          </a:p>
          <a:p>
            <a:pPr marL="268857" marR="0" lvl="0" indent="-268857" algn="l" defTabSz="914169" rtl="0" eaLnBrk="1" fontAlgn="auto" latinLnBrk="0" hangingPunct="1">
              <a:lnSpc>
                <a:spcPct val="100000"/>
              </a:lnSpc>
              <a:spcBef>
                <a:spcPts val="0"/>
              </a:spcBef>
              <a:spcAft>
                <a:spcPts val="600"/>
              </a:spcAft>
              <a:buClr>
                <a:srgbClr val="000000"/>
              </a:buClr>
              <a:buSzPct val="77000"/>
              <a:buFont typeface="Arial" panose="020B0604020202020204" pitchFamily="34" charset="0"/>
              <a:buChar char="•"/>
              <a:tabLst/>
              <a:defRPr/>
            </a:pPr>
            <a:endParaRPr kumimoji="0" lang="en-US" sz="2000" b="0" i="0" u="none" strike="noStrike" kern="1200" cap="none" spc="0" normalizeH="0" baseline="0" noProof="0" dirty="0">
              <a:ln>
                <a:noFill/>
              </a:ln>
              <a:solidFill>
                <a:srgbClr val="002060"/>
              </a:solidFill>
              <a:effectLst/>
              <a:uLnTx/>
              <a:uFillTx/>
              <a:latin typeface="Lato" panose="020F0502020204030203" pitchFamily="34" charset="77"/>
              <a:ea typeface="+mn-ea"/>
              <a:cs typeface="+mn-cs"/>
            </a:endParaRPr>
          </a:p>
        </p:txBody>
      </p:sp>
      <p:grpSp>
        <p:nvGrpSpPr>
          <p:cNvPr id="6" name="Group 5">
            <a:extLst>
              <a:ext uri="{FF2B5EF4-FFF2-40B4-BE49-F238E27FC236}">
                <a16:creationId xmlns:a16="http://schemas.microsoft.com/office/drawing/2014/main" id="{E67C2B97-6B64-A4FE-2E07-AB4B96325D1C}"/>
              </a:ext>
            </a:extLst>
          </p:cNvPr>
          <p:cNvGrpSpPr/>
          <p:nvPr/>
        </p:nvGrpSpPr>
        <p:grpSpPr>
          <a:xfrm>
            <a:off x="6675007" y="2529739"/>
            <a:ext cx="4359034" cy="3729051"/>
            <a:chOff x="6675007" y="1142380"/>
            <a:chExt cx="4359034" cy="3729051"/>
          </a:xfrm>
        </p:grpSpPr>
        <p:sp>
          <p:nvSpPr>
            <p:cNvPr id="7" name="Rectangle 6">
              <a:extLst>
                <a:ext uri="{FF2B5EF4-FFF2-40B4-BE49-F238E27FC236}">
                  <a16:creationId xmlns:a16="http://schemas.microsoft.com/office/drawing/2014/main" id="{F6814509-19FC-207D-0F62-7014ED472B4D}"/>
                </a:ext>
              </a:extLst>
            </p:cNvPr>
            <p:cNvSpPr/>
            <p:nvPr/>
          </p:nvSpPr>
          <p:spPr bwMode="auto">
            <a:xfrm>
              <a:off x="6943273" y="4601769"/>
              <a:ext cx="3829201" cy="269662"/>
            </a:xfrm>
            <a:prstGeom prst="rect">
              <a:avLst/>
            </a:prstGeom>
            <a:solidFill>
              <a:schemeClr val="accent1"/>
            </a:solidFill>
            <a:ln>
              <a:noFill/>
              <a:headEnd type="none" w="med" len="med"/>
              <a:tailEnd type="none" w="med" len="med"/>
            </a:ln>
            <a:effectLst>
              <a:glow rad="139700">
                <a:schemeClr val="accent2">
                  <a:satMod val="175000"/>
                  <a:alpha val="40000"/>
                </a:schemeClr>
              </a:glo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Gill Sans MT" panose="020B0502020104020203"/>
                <a:ea typeface="Segoe UI" pitchFamily="34" charset="0"/>
                <a:cs typeface="Segoe UI" pitchFamily="34" charset="0"/>
              </a:endParaRPr>
            </a:p>
          </p:txBody>
        </p:sp>
        <p:sp>
          <p:nvSpPr>
            <p:cNvPr id="8" name="Isosceles Triangle 7">
              <a:extLst>
                <a:ext uri="{FF2B5EF4-FFF2-40B4-BE49-F238E27FC236}">
                  <a16:creationId xmlns:a16="http://schemas.microsoft.com/office/drawing/2014/main" id="{3209B932-0448-D337-2432-DF5AEEE608EE}"/>
                </a:ext>
              </a:extLst>
            </p:cNvPr>
            <p:cNvSpPr/>
            <p:nvPr/>
          </p:nvSpPr>
          <p:spPr>
            <a:xfrm>
              <a:off x="6675007" y="2347252"/>
              <a:ext cx="2595805" cy="2154826"/>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9" name="Isosceles Triangle 8">
              <a:extLst>
                <a:ext uri="{FF2B5EF4-FFF2-40B4-BE49-F238E27FC236}">
                  <a16:creationId xmlns:a16="http://schemas.microsoft.com/office/drawing/2014/main" id="{74BF2AF3-4460-8F80-9623-91B66E10BF2F}"/>
                </a:ext>
              </a:extLst>
            </p:cNvPr>
            <p:cNvSpPr/>
            <p:nvPr/>
          </p:nvSpPr>
          <p:spPr>
            <a:xfrm>
              <a:off x="8937157" y="2767289"/>
              <a:ext cx="2096884" cy="1740663"/>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grpSp>
          <p:nvGrpSpPr>
            <p:cNvPr id="10" name="Group 9">
              <a:extLst>
                <a:ext uri="{FF2B5EF4-FFF2-40B4-BE49-F238E27FC236}">
                  <a16:creationId xmlns:a16="http://schemas.microsoft.com/office/drawing/2014/main" id="{45A5684F-A52F-D4A8-45D0-D2BCF77479DD}"/>
                </a:ext>
              </a:extLst>
            </p:cNvPr>
            <p:cNvGrpSpPr/>
            <p:nvPr/>
          </p:nvGrpSpPr>
          <p:grpSpPr>
            <a:xfrm>
              <a:off x="6943273" y="1142380"/>
              <a:ext cx="3829201" cy="3721336"/>
              <a:chOff x="3031024" y="1295400"/>
              <a:chExt cx="5410200" cy="5257800"/>
            </a:xfrm>
          </p:grpSpPr>
          <p:sp>
            <p:nvSpPr>
              <p:cNvPr id="11" name="Oval 10">
                <a:extLst>
                  <a:ext uri="{FF2B5EF4-FFF2-40B4-BE49-F238E27FC236}">
                    <a16:creationId xmlns:a16="http://schemas.microsoft.com/office/drawing/2014/main" id="{D69C3505-F50C-2D6E-5496-EA002535C03C}"/>
                  </a:ext>
                </a:extLst>
              </p:cNvPr>
              <p:cNvSpPr/>
              <p:nvPr/>
            </p:nvSpPr>
            <p:spPr>
              <a:xfrm>
                <a:off x="4849177" y="1295400"/>
                <a:ext cx="1782497" cy="1905000"/>
              </a:xfrm>
              <a:prstGeom prst="ellipse">
                <a:avLst/>
              </a:prstGeom>
              <a:solidFill>
                <a:srgbClr val="FFFF00"/>
              </a:solidFill>
              <a:ln>
                <a:noFill/>
              </a:ln>
              <a:effectLst>
                <a:glow rad="228600">
                  <a:srgbClr val="FFC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12" name="Isosceles Triangle 11">
                <a:extLst>
                  <a:ext uri="{FF2B5EF4-FFF2-40B4-BE49-F238E27FC236}">
                    <a16:creationId xmlns:a16="http://schemas.microsoft.com/office/drawing/2014/main" id="{392CC7A9-C17C-ED87-5671-44DAFD203C21}"/>
                  </a:ext>
                </a:extLst>
              </p:cNvPr>
              <p:cNvSpPr/>
              <p:nvPr/>
            </p:nvSpPr>
            <p:spPr>
              <a:xfrm>
                <a:off x="3031024" y="1371600"/>
                <a:ext cx="5410200" cy="4663966"/>
              </a:xfrm>
              <a:prstGeom prst="triangle">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13" name="Isosceles Triangle 12">
                <a:extLst>
                  <a:ext uri="{FF2B5EF4-FFF2-40B4-BE49-F238E27FC236}">
                    <a16:creationId xmlns:a16="http://schemas.microsoft.com/office/drawing/2014/main" id="{234FA400-C135-BB37-770F-2CDFE107213A}"/>
                  </a:ext>
                </a:extLst>
              </p:cNvPr>
              <p:cNvSpPr/>
              <p:nvPr/>
            </p:nvSpPr>
            <p:spPr>
              <a:xfrm>
                <a:off x="4830106" y="1371600"/>
                <a:ext cx="1812036" cy="1562100"/>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Gill Sans MT" panose="020B0502020104020203"/>
                    <a:ea typeface="+mn-ea"/>
                    <a:cs typeface="+mn-cs"/>
                  </a:rPr>
                  <a:t>Vision</a:t>
                </a:r>
              </a:p>
            </p:txBody>
          </p:sp>
          <p:sp>
            <p:nvSpPr>
              <p:cNvPr id="14" name="Trapezoid 13">
                <a:extLst>
                  <a:ext uri="{FF2B5EF4-FFF2-40B4-BE49-F238E27FC236}">
                    <a16:creationId xmlns:a16="http://schemas.microsoft.com/office/drawing/2014/main" id="{962B1FE0-398B-0ACB-82F1-6E22644CDB02}"/>
                  </a:ext>
                </a:extLst>
              </p:cNvPr>
              <p:cNvSpPr/>
              <p:nvPr/>
            </p:nvSpPr>
            <p:spPr>
              <a:xfrm>
                <a:off x="3031024" y="5105400"/>
                <a:ext cx="5410200" cy="930166"/>
              </a:xfrm>
              <a:prstGeom prst="trapezoid">
                <a:avLst>
                  <a:gd name="adj" fmla="val 58702"/>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white"/>
                    </a:solidFill>
                    <a:effectLst/>
                    <a:uLnTx/>
                    <a:uFillTx/>
                    <a:latin typeface="Gill Sans MT" panose="020B0502020104020203"/>
                    <a:ea typeface="+mn-ea"/>
                    <a:cs typeface="+mn-cs"/>
                  </a:rPr>
                  <a:t>Mission</a:t>
                </a:r>
              </a:p>
            </p:txBody>
          </p:sp>
          <p:sp>
            <p:nvSpPr>
              <p:cNvPr id="15" name="Trapezoid 14">
                <a:extLst>
                  <a:ext uri="{FF2B5EF4-FFF2-40B4-BE49-F238E27FC236}">
                    <a16:creationId xmlns:a16="http://schemas.microsoft.com/office/drawing/2014/main" id="{C48EF702-4574-B348-1B2F-8D30F6E58636}"/>
                  </a:ext>
                </a:extLst>
              </p:cNvPr>
              <p:cNvSpPr/>
              <p:nvPr/>
            </p:nvSpPr>
            <p:spPr>
              <a:xfrm>
                <a:off x="4402624" y="2933700"/>
                <a:ext cx="2667000" cy="723900"/>
              </a:xfrm>
              <a:prstGeom prst="trapezoid">
                <a:avLst>
                  <a:gd name="adj" fmla="val 59039"/>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Gill Sans MT" panose="020B0502020104020203"/>
                    <a:ea typeface="+mn-ea"/>
                    <a:cs typeface="+mn-cs"/>
                  </a:rPr>
                  <a:t>Goals</a:t>
                </a:r>
              </a:p>
            </p:txBody>
          </p:sp>
          <p:sp>
            <p:nvSpPr>
              <p:cNvPr id="16" name="Trapezoid 15">
                <a:extLst>
                  <a:ext uri="{FF2B5EF4-FFF2-40B4-BE49-F238E27FC236}">
                    <a16:creationId xmlns:a16="http://schemas.microsoft.com/office/drawing/2014/main" id="{AC85A0A5-9949-41B7-AAD6-7F691EA44D4F}"/>
                  </a:ext>
                </a:extLst>
              </p:cNvPr>
              <p:cNvSpPr/>
              <p:nvPr/>
            </p:nvSpPr>
            <p:spPr>
              <a:xfrm>
                <a:off x="4021624" y="3657600"/>
                <a:ext cx="3429000" cy="723900"/>
              </a:xfrm>
              <a:prstGeom prst="trapezoid">
                <a:avLst>
                  <a:gd name="adj" fmla="val 52998"/>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Gill Sans MT" panose="020B0502020104020203"/>
                    <a:ea typeface="+mn-ea"/>
                    <a:cs typeface="+mn-cs"/>
                  </a:rPr>
                  <a:t>Objectives</a:t>
                </a:r>
              </a:p>
            </p:txBody>
          </p:sp>
          <p:sp>
            <p:nvSpPr>
              <p:cNvPr id="17" name="Trapezoid 16">
                <a:extLst>
                  <a:ext uri="{FF2B5EF4-FFF2-40B4-BE49-F238E27FC236}">
                    <a16:creationId xmlns:a16="http://schemas.microsoft.com/office/drawing/2014/main" id="{6B33FA5E-2CD4-0A88-7601-DC1EAAB9ACCB}"/>
                  </a:ext>
                </a:extLst>
              </p:cNvPr>
              <p:cNvSpPr/>
              <p:nvPr/>
            </p:nvSpPr>
            <p:spPr>
              <a:xfrm>
                <a:off x="3564424" y="4381500"/>
                <a:ext cx="4343400" cy="723900"/>
              </a:xfrm>
              <a:prstGeom prst="trapezoid">
                <a:avLst>
                  <a:gd name="adj" fmla="val 59806"/>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Gill Sans MT" panose="020B0502020104020203"/>
                    <a:ea typeface="+mn-ea"/>
                    <a:cs typeface="+mn-cs"/>
                  </a:rPr>
                  <a:t>Initiatives</a:t>
                </a:r>
              </a:p>
            </p:txBody>
          </p:sp>
          <p:sp>
            <p:nvSpPr>
              <p:cNvPr id="18" name="Rectangle 17">
                <a:extLst>
                  <a:ext uri="{FF2B5EF4-FFF2-40B4-BE49-F238E27FC236}">
                    <a16:creationId xmlns:a16="http://schemas.microsoft.com/office/drawing/2014/main" id="{DBBD7CA9-9E4C-8B3B-A0AA-10F76F763648}"/>
                  </a:ext>
                </a:extLst>
              </p:cNvPr>
              <p:cNvSpPr/>
              <p:nvPr/>
            </p:nvSpPr>
            <p:spPr>
              <a:xfrm>
                <a:off x="3031024" y="6172200"/>
                <a:ext cx="5410200" cy="381000"/>
              </a:xfrm>
              <a:prstGeom prst="rect">
                <a:avLst/>
              </a:prstGeom>
              <a:solidFill>
                <a:schemeClr val="accent2"/>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Gill Sans MT" panose="020B0502020104020203"/>
                    <a:ea typeface="+mn-ea"/>
                    <a:cs typeface="+mn-cs"/>
                  </a:rPr>
                  <a:t>People / Processes / Values / Principles</a:t>
                </a:r>
              </a:p>
            </p:txBody>
          </p:sp>
          <p:sp>
            <p:nvSpPr>
              <p:cNvPr id="19" name="Isosceles Triangle 18">
                <a:extLst>
                  <a:ext uri="{FF2B5EF4-FFF2-40B4-BE49-F238E27FC236}">
                    <a16:creationId xmlns:a16="http://schemas.microsoft.com/office/drawing/2014/main" id="{00F14522-EFE3-69B4-BE13-2B749BF796C4}"/>
                  </a:ext>
                </a:extLst>
              </p:cNvPr>
              <p:cNvSpPr/>
              <p:nvPr/>
            </p:nvSpPr>
            <p:spPr bwMode="auto">
              <a:xfrm>
                <a:off x="3031024" y="1371601"/>
                <a:ext cx="5410200" cy="4663966"/>
              </a:xfrm>
              <a:prstGeom prst="triangle">
                <a:avLst>
                  <a:gd name="adj" fmla="val 50178"/>
                </a:avLst>
              </a:prstGeom>
              <a:noFill/>
              <a:ln w="28575">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Gill Sans MT" panose="020B0502020104020203"/>
                  <a:ea typeface="Segoe UI" pitchFamily="34" charset="0"/>
                  <a:cs typeface="Segoe UI" pitchFamily="34" charset="0"/>
                </a:endParaRPr>
              </a:p>
            </p:txBody>
          </p:sp>
          <p:cxnSp>
            <p:nvCxnSpPr>
              <p:cNvPr id="20" name="Straight Connector 19">
                <a:extLst>
                  <a:ext uri="{FF2B5EF4-FFF2-40B4-BE49-F238E27FC236}">
                    <a16:creationId xmlns:a16="http://schemas.microsoft.com/office/drawing/2014/main" id="{271D035D-878E-A98A-7819-FA07E9F336C4}"/>
                  </a:ext>
                </a:extLst>
              </p:cNvPr>
              <p:cNvCxnSpPr/>
              <p:nvPr/>
            </p:nvCxnSpPr>
            <p:spPr>
              <a:xfrm>
                <a:off x="4829927" y="2933700"/>
                <a:ext cx="1812215"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846F2A44-26BF-5C41-8C36-6A338355AA11}"/>
                  </a:ext>
                </a:extLst>
              </p:cNvPr>
              <p:cNvCxnSpPr>
                <a:cxnSpLocks/>
              </p:cNvCxnSpPr>
              <p:nvPr/>
            </p:nvCxnSpPr>
            <p:spPr>
              <a:xfrm>
                <a:off x="3564424" y="5101790"/>
                <a:ext cx="4343400"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634456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83237-5546-CABE-D603-09A85124052E}"/>
              </a:ext>
            </a:extLst>
          </p:cNvPr>
          <p:cNvSpPr>
            <a:spLocks noGrp="1"/>
          </p:cNvSpPr>
          <p:nvPr>
            <p:ph type="title"/>
          </p:nvPr>
        </p:nvSpPr>
        <p:spPr/>
        <p:txBody>
          <a:bodyPr/>
          <a:lstStyle/>
          <a:p>
            <a:r>
              <a:rPr lang="en-US" dirty="0">
                <a:solidFill>
                  <a:srgbClr val="FFFEFF"/>
                </a:solidFill>
              </a:rPr>
              <a:t>SFy26 key initiatives </a:t>
            </a:r>
            <a:r>
              <a:rPr lang="en-US" cap="none" dirty="0">
                <a:solidFill>
                  <a:srgbClr val="FFFEFF"/>
                </a:solidFill>
              </a:rPr>
              <a:t>continued</a:t>
            </a:r>
            <a:endParaRPr lang="en-US" dirty="0"/>
          </a:p>
        </p:txBody>
      </p:sp>
      <p:cxnSp>
        <p:nvCxnSpPr>
          <p:cNvPr id="6" name="Straight Arrow Connector 5">
            <a:extLst>
              <a:ext uri="{FF2B5EF4-FFF2-40B4-BE49-F238E27FC236}">
                <a16:creationId xmlns:a16="http://schemas.microsoft.com/office/drawing/2014/main" id="{4FF93680-0B2F-7526-610A-B89D315EBBA8}"/>
              </a:ext>
            </a:extLst>
          </p:cNvPr>
          <p:cNvCxnSpPr>
            <a:cxnSpLocks/>
          </p:cNvCxnSpPr>
          <p:nvPr/>
        </p:nvCxnSpPr>
        <p:spPr>
          <a:xfrm>
            <a:off x="6522769" y="4906753"/>
            <a:ext cx="622918" cy="0"/>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7" name="Text Placeholder 1">
            <a:extLst>
              <a:ext uri="{FF2B5EF4-FFF2-40B4-BE49-F238E27FC236}">
                <a16:creationId xmlns:a16="http://schemas.microsoft.com/office/drawing/2014/main" id="{6447556F-0E24-1592-BFCB-F75DB3C5D9DA}"/>
              </a:ext>
            </a:extLst>
          </p:cNvPr>
          <p:cNvSpPr txBox="1">
            <a:spLocks/>
          </p:cNvSpPr>
          <p:nvPr/>
        </p:nvSpPr>
        <p:spPr>
          <a:xfrm>
            <a:off x="581192" y="2267180"/>
            <a:ext cx="11339775" cy="3019288"/>
          </a:xfrm>
          <a:prstGeom prst="rect">
            <a:avLst/>
          </a:prstGeom>
        </p:spPr>
        <p:txBody>
          <a:bodyPr vert="horz" wrap="square" lIns="0" tIns="0" rIns="0" bIns="0" rtlCol="0">
            <a:spAutoFit/>
          </a:bodyPr>
          <a:lstStyle>
            <a:lvl1pPr marL="268857" marR="0" indent="-268857" algn="l" defTabSz="914169" rtl="0" eaLnBrk="1" fontAlgn="auto" latinLnBrk="0" hangingPunct="1">
              <a:lnSpc>
                <a:spcPct val="90000"/>
              </a:lnSpc>
              <a:spcBef>
                <a:spcPts val="0"/>
              </a:spcBef>
              <a:spcAft>
                <a:spcPts val="1273"/>
              </a:spcAft>
              <a:buClr>
                <a:srgbClr val="000000"/>
              </a:buClr>
              <a:buSzPct val="77000"/>
              <a:buFont typeface="Arial" panose="020B0604020202020204" pitchFamily="34" charset="0"/>
              <a:buChar char="•"/>
              <a:tabLst/>
              <a:defRPr sz="2549" b="0" i="0" kern="1200" spc="0" baseline="0">
                <a:gradFill>
                  <a:gsLst>
                    <a:gs pos="0">
                      <a:schemeClr val="tx1"/>
                    </a:gs>
                    <a:gs pos="100000">
                      <a:schemeClr val="tx1"/>
                    </a:gs>
                  </a:gsLst>
                  <a:lin ang="5400000" scaled="0"/>
                </a:gradFill>
                <a:latin typeface="Lato" panose="020F0502020204030203" pitchFamily="34" charset="77"/>
                <a:ea typeface="+mn-ea"/>
                <a:cs typeface="+mn-cs"/>
              </a:defRPr>
            </a:lvl1pPr>
            <a:lvl2pPr marL="537716" marR="0" indent="-224049" algn="l" defTabSz="914169" rtl="0" eaLnBrk="1" fontAlgn="auto" latinLnBrk="0" hangingPunct="1">
              <a:lnSpc>
                <a:spcPct val="90000"/>
              </a:lnSpc>
              <a:spcBef>
                <a:spcPts val="0"/>
              </a:spcBef>
              <a:spcAft>
                <a:spcPts val="1273"/>
              </a:spcAft>
              <a:buClr>
                <a:srgbClr val="000000"/>
              </a:buClr>
              <a:buSzPct val="77000"/>
              <a:buFont typeface="Arial" panose="020B0604020202020204" pitchFamily="34" charset="0"/>
              <a:buChar char="•"/>
              <a:tabLst/>
              <a:defRPr sz="1961" b="0" i="0" kern="1200" spc="0" baseline="0">
                <a:gradFill>
                  <a:gsLst>
                    <a:gs pos="0">
                      <a:schemeClr val="tx1"/>
                    </a:gs>
                    <a:gs pos="100000">
                      <a:schemeClr val="tx1"/>
                    </a:gs>
                  </a:gsLst>
                  <a:lin ang="5400000" scaled="0"/>
                </a:gradFill>
                <a:latin typeface="Lato" panose="020F0502020204030203" pitchFamily="34" charset="77"/>
                <a:ea typeface="+mn-ea"/>
                <a:cs typeface="+mn-cs"/>
              </a:defRPr>
            </a:lvl2pPr>
            <a:lvl3pPr marL="806573" marR="0" indent="-224049" algn="l" defTabSz="914169" rtl="0" eaLnBrk="1" fontAlgn="auto" latinLnBrk="0" hangingPunct="1">
              <a:lnSpc>
                <a:spcPct val="90000"/>
              </a:lnSpc>
              <a:spcBef>
                <a:spcPts val="0"/>
              </a:spcBef>
              <a:spcAft>
                <a:spcPts val="1273"/>
              </a:spcAft>
              <a:buClr>
                <a:srgbClr val="000000"/>
              </a:buClr>
              <a:buSzPct val="77000"/>
              <a:buFont typeface="Arial" panose="020B0604020202020204" pitchFamily="34" charset="0"/>
              <a:buChar char="•"/>
              <a:tabLst/>
              <a:defRPr sz="1961" b="0" i="0" kern="1200" spc="0" baseline="0">
                <a:gradFill>
                  <a:gsLst>
                    <a:gs pos="0">
                      <a:schemeClr val="tx1"/>
                    </a:gs>
                    <a:gs pos="100000">
                      <a:schemeClr val="tx1"/>
                    </a:gs>
                  </a:gsLst>
                  <a:lin ang="5400000" scaled="0"/>
                </a:gradFill>
                <a:latin typeface="Lato" panose="020F0502020204030203" pitchFamily="34" charset="77"/>
                <a:ea typeface="+mn-ea"/>
                <a:cs typeface="+mn-cs"/>
              </a:defRPr>
            </a:lvl3pPr>
            <a:lvl4pPr marL="672145" marR="0" indent="0" algn="l" defTabSz="914169" rtl="0" eaLnBrk="1" fontAlgn="auto" latinLnBrk="0" hangingPunct="1">
              <a:lnSpc>
                <a:spcPct val="90000"/>
              </a:lnSpc>
              <a:spcBef>
                <a:spcPts val="0"/>
              </a:spcBef>
              <a:spcAft>
                <a:spcPts val="1273"/>
              </a:spcAft>
              <a:buClrTx/>
              <a:buSzPct val="90000"/>
              <a:buFont typeface="Wingdings" panose="05000000000000000000" pitchFamily="2" charset="2"/>
              <a:buNone/>
              <a:tabLst/>
              <a:defRPr sz="1961" b="0" i="0" kern="1200" spc="0" baseline="0">
                <a:gradFill>
                  <a:gsLst>
                    <a:gs pos="0">
                      <a:schemeClr val="tx1"/>
                    </a:gs>
                    <a:gs pos="100000">
                      <a:schemeClr val="tx1"/>
                    </a:gs>
                  </a:gsLst>
                  <a:lin ang="5400000" scaled="0"/>
                </a:gradFill>
                <a:latin typeface="Montserrat" pitchFamily="2" charset="77"/>
                <a:ea typeface="+mn-ea"/>
                <a:cs typeface="+mn-cs"/>
              </a:defRPr>
            </a:lvl4pPr>
            <a:lvl5pPr marL="896192" marR="0" indent="0" algn="l" defTabSz="914169" rtl="0" eaLnBrk="1" fontAlgn="auto" latinLnBrk="0" hangingPunct="1">
              <a:lnSpc>
                <a:spcPct val="90000"/>
              </a:lnSpc>
              <a:spcBef>
                <a:spcPts val="0"/>
              </a:spcBef>
              <a:spcAft>
                <a:spcPts val="0"/>
              </a:spcAft>
              <a:buClrTx/>
              <a:buSzPct val="90000"/>
              <a:buFont typeface="Wingdings" panose="05000000000000000000" pitchFamily="2" charset="2"/>
              <a:buNone/>
              <a:tabLst/>
              <a:defRPr sz="1567" b="0" i="0" kern="1200" spc="0" baseline="0">
                <a:gradFill>
                  <a:gsLst>
                    <a:gs pos="0">
                      <a:schemeClr val="tx1"/>
                    </a:gs>
                    <a:gs pos="100000">
                      <a:schemeClr val="tx1"/>
                    </a:gs>
                  </a:gsLst>
                  <a:lin ang="5400000" scaled="0"/>
                </a:gradFill>
                <a:latin typeface="Montserrat" pitchFamily="2" charset="77"/>
                <a:ea typeface="+mn-ea"/>
                <a:cs typeface="+mn-cs"/>
              </a:defRPr>
            </a:lvl5pPr>
            <a:lvl6pPr marL="2513964" indent="-228542" algn="l" defTabSz="914169"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048" indent="-228542" algn="l" defTabSz="914169"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133" indent="-228542" algn="l" defTabSz="914169"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5218" indent="-228542" algn="l" defTabSz="914169" rtl="0" eaLnBrk="1" latinLnBrk="0" hangingPunct="1">
              <a:spcBef>
                <a:spcPct val="20000"/>
              </a:spcBef>
              <a:buFont typeface="Arial" pitchFamily="34" charset="0"/>
              <a:buChar char="•"/>
              <a:defRPr sz="1961" kern="1200">
                <a:solidFill>
                  <a:schemeClr val="tx1"/>
                </a:solidFill>
                <a:latin typeface="+mn-lt"/>
                <a:ea typeface="+mn-ea"/>
                <a:cs typeface="+mn-cs"/>
              </a:defRPr>
            </a:lvl9pPr>
          </a:lstStyle>
          <a:p>
            <a:pPr marL="342900" marR="0" lvl="0" indent="-342900" algn="l" defTabSz="914169" rtl="0" eaLnBrk="1" fontAlgn="auto" latinLnBrk="0" hangingPunct="1">
              <a:lnSpc>
                <a:spcPct val="90000"/>
              </a:lnSpc>
              <a:spcBef>
                <a:spcPts val="0"/>
              </a:spcBef>
              <a:spcAft>
                <a:spcPts val="600"/>
              </a:spcAft>
              <a:buClr>
                <a:srgbClr val="000000"/>
              </a:buClr>
              <a:buSzPts val="1000"/>
              <a:buFont typeface="Symbol" panose="05050102010706020507" pitchFamily="18" charset="2"/>
              <a:buChar char=""/>
              <a:tabLst>
                <a:tab pos="457200" algn="l"/>
              </a:tabLst>
              <a:defRPr/>
            </a:pPr>
            <a:r>
              <a:rPr kumimoji="0" lang="en-US" sz="2400" b="1" i="0" u="none" strike="noStrike" kern="100" cap="none" spc="0" normalizeH="0" baseline="0" noProof="0" dirty="0">
                <a:ln>
                  <a:noFill/>
                </a:ln>
                <a:solidFill>
                  <a:prstClr val="black"/>
                </a:solidFill>
                <a:effectLst/>
                <a:uLnTx/>
                <a:uFillTx/>
                <a:latin typeface="Gill Sans MT" panose="020B0502020104020203"/>
                <a:ea typeface="Aptos" panose="020B0004020202020204" pitchFamily="34" charset="0"/>
                <a:cs typeface="Times New Roman" panose="02020603050405020304" pitchFamily="18" charset="0"/>
              </a:rPr>
              <a:t>Goal: </a:t>
            </a:r>
            <a:r>
              <a:rPr kumimoji="0" lang="en-US" sz="2400" b="0" i="0" u="none" strike="noStrike" kern="100" cap="none" spc="0" normalizeH="0" baseline="0" noProof="0" dirty="0">
                <a:ln>
                  <a:noFill/>
                </a:ln>
                <a:solidFill>
                  <a:prstClr val="black"/>
                </a:solidFill>
                <a:effectLst/>
                <a:uLnTx/>
                <a:uFillTx/>
                <a:latin typeface="Gill Sans MT" panose="020B0502020104020203"/>
                <a:ea typeface="Aptos" panose="020B0004020202020204" pitchFamily="34" charset="0"/>
                <a:cs typeface="Times New Roman" panose="02020603050405020304" pitchFamily="18" charset="0"/>
              </a:rPr>
              <a:t>Stable Infrastructure</a:t>
            </a:r>
          </a:p>
          <a:p>
            <a:pPr marL="611759" marR="0" lvl="1" indent="-342900" algn="l" defTabSz="914169" rtl="0" eaLnBrk="1" fontAlgn="auto" latinLnBrk="0" hangingPunct="1">
              <a:lnSpc>
                <a:spcPct val="90000"/>
              </a:lnSpc>
              <a:spcBef>
                <a:spcPts val="0"/>
              </a:spcBef>
              <a:spcAft>
                <a:spcPts val="600"/>
              </a:spcAft>
              <a:buClr>
                <a:srgbClr val="000000"/>
              </a:buClr>
              <a:buSzPts val="1000"/>
              <a:buFont typeface="Symbol" panose="05050102010706020507" pitchFamily="18" charset="2"/>
              <a:buChar char=""/>
              <a:tabLst>
                <a:tab pos="457200" algn="l"/>
              </a:tabLst>
              <a:defRPr/>
            </a:pPr>
            <a:r>
              <a:rPr kumimoji="0" lang="en-US" sz="2000" b="1" i="0" u="none" strike="noStrike" kern="100" cap="none" spc="0" normalizeH="0" baseline="0" noProof="0" dirty="0">
                <a:ln>
                  <a:noFill/>
                </a:ln>
                <a:solidFill>
                  <a:prstClr val="black"/>
                </a:solidFill>
                <a:effectLst/>
                <a:uLnTx/>
                <a:uFillTx/>
                <a:latin typeface="Gill Sans MT" panose="020B0502020104020203"/>
                <a:ea typeface="Aptos" panose="020B0004020202020204" pitchFamily="34" charset="0"/>
                <a:cs typeface="Times New Roman" panose="02020603050405020304" pitchFamily="18" charset="0"/>
              </a:rPr>
              <a:t>Objective – </a:t>
            </a:r>
            <a:r>
              <a:rPr lang="en-US" sz="2000" kern="100" dirty="0">
                <a:solidFill>
                  <a:prstClr val="black"/>
                </a:solidFill>
                <a:latin typeface="Gill Sans MT" panose="020B0502020104020203"/>
                <a:ea typeface="Aptos" panose="020B0004020202020204" pitchFamily="34" charset="0"/>
                <a:cs typeface="Times New Roman" panose="02020603050405020304" pitchFamily="18" charset="0"/>
              </a:rPr>
              <a:t>System Modernization/Scalability/Redundancy</a:t>
            </a:r>
          </a:p>
          <a:p>
            <a:pPr marL="1371600" lvl="4" indent="-342900">
              <a:spcAft>
                <a:spcPts val="600"/>
              </a:spcAft>
              <a:buSzPts val="1000"/>
              <a:buFont typeface="Symbol" panose="05050102010706020507" pitchFamily="18" charset="2"/>
              <a:buChar char=""/>
              <a:tabLst>
                <a:tab pos="457200" algn="l"/>
              </a:tabLst>
            </a:pPr>
            <a:r>
              <a:rPr lang="en-US" sz="1400" kern="100" dirty="0">
                <a:solidFill>
                  <a:prstClr val="black"/>
                </a:solidFill>
                <a:latin typeface="Gill Sans MT" panose="020B0502020104020203"/>
                <a:ea typeface="Aptos" panose="020B0004020202020204" pitchFamily="34" charset="0"/>
                <a:cs typeface="Times New Roman" panose="02020603050405020304" pitchFamily="18" charset="0"/>
              </a:rPr>
              <a:t>Initiative – Benefits 24/7 (</a:t>
            </a:r>
            <a:r>
              <a:rPr lang="en-US" sz="1400" i="1" kern="100" dirty="0">
                <a:solidFill>
                  <a:prstClr val="black"/>
                </a:solidFill>
                <a:latin typeface="Gill Sans MT" panose="020B0502020104020203"/>
                <a:ea typeface="Aptos" panose="020B0004020202020204" pitchFamily="34" charset="0"/>
                <a:cs typeface="Times New Roman" panose="02020603050405020304" pitchFamily="18" charset="0"/>
              </a:rPr>
              <a:t>sunset Pay 1</a:t>
            </a:r>
            <a:r>
              <a:rPr lang="en-US" sz="1400" kern="100" dirty="0">
                <a:solidFill>
                  <a:prstClr val="black"/>
                </a:solidFill>
                <a:latin typeface="Gill Sans MT" panose="020B0502020104020203"/>
                <a:ea typeface="Aptos" panose="020B0004020202020204" pitchFamily="34" charset="0"/>
                <a:cs typeface="Times New Roman" panose="02020603050405020304" pitchFamily="18" charset="0"/>
              </a:rPr>
              <a:t>)</a:t>
            </a:r>
          </a:p>
          <a:p>
            <a:pPr marL="1371600" lvl="4" indent="-342900">
              <a:spcAft>
                <a:spcPts val="600"/>
              </a:spcAft>
              <a:buSzPts val="1000"/>
              <a:buFont typeface="Symbol" panose="05050102010706020507" pitchFamily="18" charset="2"/>
              <a:buChar char=""/>
              <a:tabLst>
                <a:tab pos="457200" algn="l"/>
              </a:tabLst>
            </a:pPr>
            <a:r>
              <a:rPr kumimoji="0" lang="en-US" sz="1400" b="0" i="0" u="none" strike="noStrike" kern="100" cap="none" spc="0" normalizeH="0" baseline="0" noProof="0" dirty="0">
                <a:ln>
                  <a:noFill/>
                </a:ln>
                <a:solidFill>
                  <a:prstClr val="black"/>
                </a:solidFill>
                <a:effectLst/>
                <a:uLnTx/>
                <a:uFillTx/>
                <a:latin typeface="Gill Sans MT" panose="020B0502020104020203"/>
                <a:ea typeface="Aptos" panose="020B0004020202020204" pitchFamily="34" charset="0"/>
                <a:cs typeface="Times New Roman" panose="02020603050405020304" pitchFamily="18" charset="0"/>
              </a:rPr>
              <a:t>Initiative</a:t>
            </a:r>
            <a:r>
              <a:rPr lang="en-US" sz="1400" kern="100" dirty="0">
                <a:solidFill>
                  <a:prstClr val="black"/>
                </a:solidFill>
                <a:latin typeface="Gill Sans MT" panose="020B0502020104020203"/>
                <a:ea typeface="Aptos" panose="020B0004020202020204" pitchFamily="34" charset="0"/>
                <a:cs typeface="Times New Roman" panose="02020603050405020304" pitchFamily="18" charset="0"/>
              </a:rPr>
              <a:t> – IE&amp;E (</a:t>
            </a:r>
            <a:r>
              <a:rPr lang="en-US" sz="1400" i="1" kern="100" dirty="0">
                <a:solidFill>
                  <a:prstClr val="black"/>
                </a:solidFill>
                <a:latin typeface="Gill Sans MT" panose="020B0502020104020203"/>
                <a:ea typeface="Aptos" panose="020B0004020202020204" pitchFamily="34" charset="0"/>
                <a:cs typeface="Times New Roman" panose="02020603050405020304" pitchFamily="18" charset="0"/>
              </a:rPr>
              <a:t>sunset ACES mainframe</a:t>
            </a:r>
            <a:r>
              <a:rPr lang="en-US" sz="1400" kern="100" dirty="0">
                <a:solidFill>
                  <a:prstClr val="black"/>
                </a:solidFill>
                <a:latin typeface="Gill Sans MT" panose="020B0502020104020203"/>
                <a:ea typeface="Aptos" panose="020B0004020202020204" pitchFamily="34" charset="0"/>
                <a:cs typeface="Times New Roman" panose="02020603050405020304" pitchFamily="18" charset="0"/>
              </a:rPr>
              <a:t>)</a:t>
            </a:r>
          </a:p>
          <a:p>
            <a:pPr marL="1371600" lvl="4" indent="-342900">
              <a:spcAft>
                <a:spcPts val="600"/>
              </a:spcAft>
              <a:buSzPts val="1000"/>
              <a:buFont typeface="Symbol" panose="05050102010706020507" pitchFamily="18" charset="2"/>
              <a:buChar char=""/>
              <a:tabLst>
                <a:tab pos="457200" algn="l"/>
              </a:tabLst>
            </a:pPr>
            <a:r>
              <a:rPr kumimoji="0" lang="en-US" sz="1400" b="0" i="0" u="none" strike="noStrike" kern="100" cap="none" spc="0" normalizeH="0" baseline="0" noProof="0" dirty="0">
                <a:ln>
                  <a:noFill/>
                </a:ln>
                <a:solidFill>
                  <a:prstClr val="black"/>
                </a:solidFill>
                <a:effectLst/>
                <a:uLnTx/>
                <a:uFillTx/>
                <a:latin typeface="Gill Sans MT" panose="020B0502020104020203"/>
                <a:ea typeface="Aptos" panose="020B0004020202020204" pitchFamily="34" charset="0"/>
                <a:cs typeface="Times New Roman" panose="02020603050405020304" pitchFamily="18" charset="0"/>
              </a:rPr>
              <a:t>Initiative – One</a:t>
            </a:r>
            <a:r>
              <a:rPr lang="en-US" sz="1400" kern="100" dirty="0">
                <a:solidFill>
                  <a:prstClr val="black"/>
                </a:solidFill>
                <a:latin typeface="Gill Sans MT" panose="020B0502020104020203"/>
                <a:ea typeface="Aptos" panose="020B0004020202020204" pitchFamily="34" charset="0"/>
                <a:cs typeface="Times New Roman" panose="02020603050405020304" pitchFamily="18" charset="0"/>
              </a:rPr>
              <a:t>Washington (</a:t>
            </a:r>
            <a:r>
              <a:rPr lang="en-US" sz="1400" kern="100" dirty="0" err="1">
                <a:solidFill>
                  <a:prstClr val="black"/>
                </a:solidFill>
                <a:latin typeface="Gill Sans MT" panose="020B0502020104020203"/>
                <a:ea typeface="Aptos" panose="020B0004020202020204" pitchFamily="34" charset="0"/>
                <a:cs typeface="Times New Roman" panose="02020603050405020304" pitchFamily="18" charset="0"/>
              </a:rPr>
              <a:t>WorkDay</a:t>
            </a:r>
            <a:r>
              <a:rPr lang="en-US" sz="1400" kern="100" dirty="0">
                <a:solidFill>
                  <a:prstClr val="black"/>
                </a:solidFill>
                <a:latin typeface="Gill Sans MT" panose="020B0502020104020203"/>
                <a:ea typeface="Aptos" panose="020B0004020202020204" pitchFamily="34" charset="0"/>
                <a:cs typeface="Times New Roman" panose="02020603050405020304" pitchFamily="18" charset="0"/>
              </a:rPr>
              <a:t>) (</a:t>
            </a:r>
            <a:r>
              <a:rPr lang="en-US" sz="1400" i="1" kern="100" dirty="0">
                <a:solidFill>
                  <a:prstClr val="black"/>
                </a:solidFill>
                <a:latin typeface="Gill Sans MT" panose="020B0502020104020203"/>
                <a:ea typeface="Aptos" panose="020B0004020202020204" pitchFamily="34" charset="0"/>
                <a:cs typeface="Times New Roman" panose="02020603050405020304" pitchFamily="18" charset="0"/>
              </a:rPr>
              <a:t>sunset AFRS)</a:t>
            </a:r>
            <a:endParaRPr kumimoji="0" lang="en-US" sz="1400" b="0" i="1" u="none" strike="noStrike" kern="100" cap="none" spc="0" normalizeH="0" baseline="0" noProof="0" dirty="0">
              <a:ln>
                <a:noFill/>
              </a:ln>
              <a:solidFill>
                <a:prstClr val="black"/>
              </a:solidFill>
              <a:effectLst/>
              <a:uLnTx/>
              <a:uFillTx/>
              <a:latin typeface="Gill Sans MT" panose="020B0502020104020203"/>
              <a:ea typeface="Aptos" panose="020B0004020202020204" pitchFamily="34" charset="0"/>
              <a:cs typeface="Times New Roman" panose="02020603050405020304" pitchFamily="18" charset="0"/>
            </a:endParaRPr>
          </a:p>
          <a:p>
            <a:pPr marL="611759" marR="0" lvl="1" indent="-342900" algn="l" defTabSz="914169" rtl="0" eaLnBrk="1" fontAlgn="auto" latinLnBrk="0" hangingPunct="1">
              <a:lnSpc>
                <a:spcPct val="90000"/>
              </a:lnSpc>
              <a:spcBef>
                <a:spcPts val="0"/>
              </a:spcBef>
              <a:spcAft>
                <a:spcPts val="600"/>
              </a:spcAft>
              <a:buClr>
                <a:srgbClr val="000000"/>
              </a:buClr>
              <a:buSzPts val="1000"/>
              <a:buFont typeface="Symbol" panose="05050102010706020507" pitchFamily="18" charset="2"/>
              <a:buChar char=""/>
              <a:tabLst>
                <a:tab pos="457200" algn="l"/>
              </a:tabLst>
              <a:defRPr/>
            </a:pPr>
            <a:r>
              <a:rPr kumimoji="0" lang="en-US" sz="2000" b="1" i="0" u="none" strike="noStrike" kern="100" cap="none" spc="0" normalizeH="0" baseline="0" noProof="0" dirty="0">
                <a:ln>
                  <a:noFill/>
                </a:ln>
                <a:solidFill>
                  <a:prstClr val="black"/>
                </a:solidFill>
                <a:effectLst/>
                <a:uLnTx/>
                <a:uFillTx/>
                <a:latin typeface="Gill Sans MT" panose="020B0502020104020203"/>
                <a:ea typeface="Aptos" panose="020B0004020202020204" pitchFamily="34" charset="0"/>
                <a:cs typeface="Times New Roman" panose="02020603050405020304" pitchFamily="18" charset="0"/>
              </a:rPr>
              <a:t>Objective – </a:t>
            </a:r>
            <a:r>
              <a:rPr lang="en-US" sz="2000" kern="100" dirty="0">
                <a:solidFill>
                  <a:prstClr val="black"/>
                </a:solidFill>
                <a:latin typeface="Gill Sans MT" panose="020B0502020104020203"/>
                <a:ea typeface="Aptos" panose="020B0004020202020204" pitchFamily="34" charset="0"/>
                <a:cs typeface="Times New Roman" panose="02020603050405020304" pitchFamily="18" charset="0"/>
              </a:rPr>
              <a:t>Secure Access to Systems/Data</a:t>
            </a:r>
          </a:p>
          <a:p>
            <a:pPr marL="1371600" lvl="4" indent="-342900">
              <a:spcAft>
                <a:spcPts val="600"/>
              </a:spcAft>
              <a:buSzPts val="1000"/>
              <a:buFont typeface="Symbol" panose="05050102010706020507" pitchFamily="18" charset="2"/>
              <a:buChar char=""/>
              <a:tabLst>
                <a:tab pos="457200" algn="l"/>
              </a:tabLst>
            </a:pPr>
            <a:r>
              <a:rPr lang="en-US" sz="1400" kern="100" dirty="0">
                <a:solidFill>
                  <a:prstClr val="black"/>
                </a:solidFill>
                <a:latin typeface="Gill Sans MT" panose="020B0502020104020203"/>
                <a:ea typeface="Aptos" panose="020B0004020202020204" pitchFamily="34" charset="0"/>
                <a:cs typeface="Times New Roman" panose="02020603050405020304" pitchFamily="18" charset="0"/>
              </a:rPr>
              <a:t>Initiative – Update Policies and Procedures</a:t>
            </a:r>
            <a:endParaRPr kumimoji="0" lang="en-US" sz="1400" b="0" i="0" u="none" strike="noStrike" kern="100" cap="none" spc="0" normalizeH="0" baseline="0" noProof="0" dirty="0">
              <a:ln>
                <a:noFill/>
              </a:ln>
              <a:solidFill>
                <a:prstClr val="black"/>
              </a:solidFill>
              <a:effectLst/>
              <a:uLnTx/>
              <a:uFillTx/>
              <a:latin typeface="Gill Sans MT" panose="020B0502020104020203"/>
              <a:ea typeface="Aptos" panose="020B0004020202020204" pitchFamily="34" charset="0"/>
              <a:cs typeface="Times New Roman" panose="02020603050405020304" pitchFamily="18" charset="0"/>
            </a:endParaRPr>
          </a:p>
          <a:p>
            <a:pPr marL="1371600" lvl="4" indent="-342900">
              <a:spcAft>
                <a:spcPts val="600"/>
              </a:spcAft>
              <a:buSzPts val="1000"/>
              <a:buFont typeface="Symbol" panose="05050102010706020507" pitchFamily="18" charset="2"/>
              <a:buChar char=""/>
              <a:tabLst>
                <a:tab pos="457200" algn="l"/>
              </a:tabLst>
            </a:pPr>
            <a:r>
              <a:rPr lang="en-US" sz="1400" kern="100" dirty="0">
                <a:solidFill>
                  <a:prstClr val="black"/>
                </a:solidFill>
                <a:latin typeface="Gill Sans MT" panose="020B0502020104020203"/>
                <a:ea typeface="Aptos" panose="020B0004020202020204" pitchFamily="34" charset="0"/>
                <a:cs typeface="Times New Roman" panose="02020603050405020304" pitchFamily="18" charset="0"/>
              </a:rPr>
              <a:t>Initiative – Audit Compliance</a:t>
            </a:r>
            <a:endParaRPr kumimoji="0" lang="en-US" sz="1400" b="0" i="0" u="none" strike="noStrike" kern="100" cap="none" spc="0" normalizeH="0" baseline="0" noProof="0" dirty="0">
              <a:ln>
                <a:noFill/>
              </a:ln>
              <a:solidFill>
                <a:prstClr val="black"/>
              </a:solidFill>
              <a:effectLst/>
              <a:uLnTx/>
              <a:uFillTx/>
              <a:latin typeface="Gill Sans MT" panose="020B0502020104020203"/>
              <a:ea typeface="Aptos" panose="020B0004020202020204" pitchFamily="34" charset="0"/>
              <a:cs typeface="Times New Roman" panose="02020603050405020304" pitchFamily="18" charset="0"/>
            </a:endParaRPr>
          </a:p>
          <a:p>
            <a:pPr marL="611759" marR="0" lvl="1" indent="-342900" algn="l" defTabSz="914169" rtl="0" eaLnBrk="1" fontAlgn="auto" latinLnBrk="0" hangingPunct="1">
              <a:lnSpc>
                <a:spcPct val="90000"/>
              </a:lnSpc>
              <a:spcBef>
                <a:spcPts val="0"/>
              </a:spcBef>
              <a:spcAft>
                <a:spcPts val="600"/>
              </a:spcAft>
              <a:buClr>
                <a:srgbClr val="000000"/>
              </a:buClr>
              <a:buSzPts val="1000"/>
              <a:buFont typeface="Symbol" panose="05050102010706020507" pitchFamily="18" charset="2"/>
              <a:buChar char=""/>
              <a:tabLst>
                <a:tab pos="457200" algn="l"/>
              </a:tabLst>
              <a:defRPr/>
            </a:pPr>
            <a:r>
              <a:rPr kumimoji="0" lang="en-US" sz="2000" b="1" i="0" u="none" strike="noStrike" kern="100" cap="none" spc="0" normalizeH="0" baseline="0" noProof="0" dirty="0">
                <a:ln>
                  <a:noFill/>
                </a:ln>
                <a:solidFill>
                  <a:prstClr val="black"/>
                </a:solidFill>
                <a:effectLst/>
                <a:uLnTx/>
                <a:uFillTx/>
                <a:latin typeface="Gill Sans MT" panose="020B0502020104020203"/>
                <a:ea typeface="Aptos" panose="020B0004020202020204" pitchFamily="34" charset="0"/>
                <a:cs typeface="Times New Roman" panose="02020603050405020304" pitchFamily="18" charset="0"/>
              </a:rPr>
              <a:t>Objective – </a:t>
            </a:r>
            <a:r>
              <a:rPr lang="en-US" sz="2000" kern="100" dirty="0">
                <a:solidFill>
                  <a:prstClr val="black"/>
                </a:solidFill>
                <a:latin typeface="Gill Sans MT" panose="020B0502020104020203"/>
                <a:ea typeface="Aptos" panose="020B0004020202020204" pitchFamily="34" charset="0"/>
                <a:cs typeface="Times New Roman" panose="02020603050405020304" pitchFamily="18" charset="0"/>
              </a:rPr>
              <a:t>Ensure Application Performance</a:t>
            </a:r>
          </a:p>
          <a:p>
            <a:pPr marL="1371600" lvl="4" indent="-342900">
              <a:spcAft>
                <a:spcPts val="600"/>
              </a:spcAft>
              <a:buSzPts val="1000"/>
              <a:buFont typeface="Symbol" panose="05050102010706020507" pitchFamily="18" charset="2"/>
              <a:buChar char=""/>
              <a:tabLst>
                <a:tab pos="457200" algn="l"/>
              </a:tabLst>
            </a:pPr>
            <a:r>
              <a:rPr lang="en-US" sz="1400" kern="100" dirty="0">
                <a:solidFill>
                  <a:prstClr val="black"/>
                </a:solidFill>
                <a:latin typeface="Gill Sans MT" panose="020B0502020104020203"/>
                <a:ea typeface="Aptos" panose="020B0004020202020204" pitchFamily="34" charset="0"/>
                <a:cs typeface="Times New Roman" panose="02020603050405020304" pitchFamily="18" charset="0"/>
              </a:rPr>
              <a:t>Initiative – Benefits 24/7 Stabilization</a:t>
            </a:r>
            <a:endParaRPr kumimoji="0" lang="en-US" sz="1400" b="0" i="0" u="none" strike="noStrike" kern="100" cap="none" spc="0" normalizeH="0" baseline="0" noProof="0" dirty="0">
              <a:ln>
                <a:noFill/>
              </a:ln>
              <a:solidFill>
                <a:prstClr val="black"/>
              </a:solidFill>
              <a:effectLst/>
              <a:uLnTx/>
              <a:uFillTx/>
              <a:latin typeface="Gill Sans MT" panose="020B0502020104020203"/>
              <a:ea typeface="Aptos" panose="020B0004020202020204" pitchFamily="34" charset="0"/>
              <a:cs typeface="Times New Roman" panose="02020603050405020304" pitchFamily="18" charset="0"/>
            </a:endParaRPr>
          </a:p>
        </p:txBody>
      </p:sp>
      <p:grpSp>
        <p:nvGrpSpPr>
          <p:cNvPr id="8" name="Group 7">
            <a:extLst>
              <a:ext uri="{FF2B5EF4-FFF2-40B4-BE49-F238E27FC236}">
                <a16:creationId xmlns:a16="http://schemas.microsoft.com/office/drawing/2014/main" id="{15AFC2E5-E6CD-490A-AE61-F3E448C307A6}"/>
              </a:ext>
            </a:extLst>
          </p:cNvPr>
          <p:cNvGrpSpPr/>
          <p:nvPr/>
        </p:nvGrpSpPr>
        <p:grpSpPr>
          <a:xfrm>
            <a:off x="6675007" y="2529742"/>
            <a:ext cx="4359034" cy="3729051"/>
            <a:chOff x="6675007" y="1142380"/>
            <a:chExt cx="4359034" cy="3729051"/>
          </a:xfrm>
        </p:grpSpPr>
        <p:sp>
          <p:nvSpPr>
            <p:cNvPr id="9" name="Rectangle 8">
              <a:extLst>
                <a:ext uri="{FF2B5EF4-FFF2-40B4-BE49-F238E27FC236}">
                  <a16:creationId xmlns:a16="http://schemas.microsoft.com/office/drawing/2014/main" id="{23387B19-C8F3-C5CE-83A5-81F674BA9DBA}"/>
                </a:ext>
              </a:extLst>
            </p:cNvPr>
            <p:cNvSpPr/>
            <p:nvPr/>
          </p:nvSpPr>
          <p:spPr bwMode="auto">
            <a:xfrm>
              <a:off x="6943273" y="4601769"/>
              <a:ext cx="3829201" cy="269662"/>
            </a:xfrm>
            <a:prstGeom prst="rect">
              <a:avLst/>
            </a:prstGeom>
            <a:solidFill>
              <a:schemeClr val="accent1"/>
            </a:solidFill>
            <a:ln>
              <a:noFill/>
              <a:headEnd type="none" w="med" len="med"/>
              <a:tailEnd type="none" w="med" len="med"/>
            </a:ln>
            <a:effectLst>
              <a:glow rad="139700">
                <a:schemeClr val="accent2">
                  <a:satMod val="175000"/>
                  <a:alpha val="40000"/>
                </a:schemeClr>
              </a:glo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Gill Sans MT" panose="020B0502020104020203"/>
                <a:ea typeface="Segoe UI" pitchFamily="34" charset="0"/>
                <a:cs typeface="Segoe UI" pitchFamily="34" charset="0"/>
              </a:endParaRPr>
            </a:p>
          </p:txBody>
        </p:sp>
        <p:sp>
          <p:nvSpPr>
            <p:cNvPr id="10" name="Isosceles Triangle 9">
              <a:extLst>
                <a:ext uri="{FF2B5EF4-FFF2-40B4-BE49-F238E27FC236}">
                  <a16:creationId xmlns:a16="http://schemas.microsoft.com/office/drawing/2014/main" id="{4B5EA5BF-CF03-F862-5FDC-CF71FC9EA487}"/>
                </a:ext>
              </a:extLst>
            </p:cNvPr>
            <p:cNvSpPr/>
            <p:nvPr/>
          </p:nvSpPr>
          <p:spPr>
            <a:xfrm>
              <a:off x="6675007" y="2347252"/>
              <a:ext cx="2595805" cy="2154826"/>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11" name="Isosceles Triangle 10">
              <a:extLst>
                <a:ext uri="{FF2B5EF4-FFF2-40B4-BE49-F238E27FC236}">
                  <a16:creationId xmlns:a16="http://schemas.microsoft.com/office/drawing/2014/main" id="{338F2BC0-8344-DA1D-1323-A638D9A10A16}"/>
                </a:ext>
              </a:extLst>
            </p:cNvPr>
            <p:cNvSpPr/>
            <p:nvPr/>
          </p:nvSpPr>
          <p:spPr>
            <a:xfrm>
              <a:off x="8937157" y="2767289"/>
              <a:ext cx="2096884" cy="1740663"/>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grpSp>
          <p:nvGrpSpPr>
            <p:cNvPr id="12" name="Group 11">
              <a:extLst>
                <a:ext uri="{FF2B5EF4-FFF2-40B4-BE49-F238E27FC236}">
                  <a16:creationId xmlns:a16="http://schemas.microsoft.com/office/drawing/2014/main" id="{A36D74F1-1758-4A5F-73B6-C0999B5C3032}"/>
                </a:ext>
              </a:extLst>
            </p:cNvPr>
            <p:cNvGrpSpPr/>
            <p:nvPr/>
          </p:nvGrpSpPr>
          <p:grpSpPr>
            <a:xfrm>
              <a:off x="6943273" y="1142380"/>
              <a:ext cx="3829201" cy="3721336"/>
              <a:chOff x="3031024" y="1295400"/>
              <a:chExt cx="5410200" cy="5257800"/>
            </a:xfrm>
          </p:grpSpPr>
          <p:sp>
            <p:nvSpPr>
              <p:cNvPr id="13" name="Oval 12">
                <a:extLst>
                  <a:ext uri="{FF2B5EF4-FFF2-40B4-BE49-F238E27FC236}">
                    <a16:creationId xmlns:a16="http://schemas.microsoft.com/office/drawing/2014/main" id="{882C8862-F029-931D-F342-28953987B5CD}"/>
                  </a:ext>
                </a:extLst>
              </p:cNvPr>
              <p:cNvSpPr/>
              <p:nvPr/>
            </p:nvSpPr>
            <p:spPr>
              <a:xfrm>
                <a:off x="4849177" y="1295400"/>
                <a:ext cx="1782497" cy="1905000"/>
              </a:xfrm>
              <a:prstGeom prst="ellipse">
                <a:avLst/>
              </a:prstGeom>
              <a:solidFill>
                <a:srgbClr val="FFFF00"/>
              </a:solidFill>
              <a:ln>
                <a:noFill/>
              </a:ln>
              <a:effectLst>
                <a:glow rad="228600">
                  <a:srgbClr val="FFC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14" name="Isosceles Triangle 13">
                <a:extLst>
                  <a:ext uri="{FF2B5EF4-FFF2-40B4-BE49-F238E27FC236}">
                    <a16:creationId xmlns:a16="http://schemas.microsoft.com/office/drawing/2014/main" id="{1B283A23-6137-0D65-0813-09F0DA17773D}"/>
                  </a:ext>
                </a:extLst>
              </p:cNvPr>
              <p:cNvSpPr/>
              <p:nvPr/>
            </p:nvSpPr>
            <p:spPr>
              <a:xfrm>
                <a:off x="3031024" y="1371600"/>
                <a:ext cx="5410200" cy="4663966"/>
              </a:xfrm>
              <a:prstGeom prst="triangle">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15" name="Isosceles Triangle 14">
                <a:extLst>
                  <a:ext uri="{FF2B5EF4-FFF2-40B4-BE49-F238E27FC236}">
                    <a16:creationId xmlns:a16="http://schemas.microsoft.com/office/drawing/2014/main" id="{3432648F-662B-6E2D-8975-48015446AA3B}"/>
                  </a:ext>
                </a:extLst>
              </p:cNvPr>
              <p:cNvSpPr/>
              <p:nvPr/>
            </p:nvSpPr>
            <p:spPr>
              <a:xfrm>
                <a:off x="4830106" y="1371600"/>
                <a:ext cx="1812036" cy="1562100"/>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Gill Sans MT" panose="020B0502020104020203"/>
                    <a:ea typeface="+mn-ea"/>
                    <a:cs typeface="+mn-cs"/>
                  </a:rPr>
                  <a:t>Vision</a:t>
                </a:r>
              </a:p>
            </p:txBody>
          </p:sp>
          <p:sp>
            <p:nvSpPr>
              <p:cNvPr id="16" name="Trapezoid 15">
                <a:extLst>
                  <a:ext uri="{FF2B5EF4-FFF2-40B4-BE49-F238E27FC236}">
                    <a16:creationId xmlns:a16="http://schemas.microsoft.com/office/drawing/2014/main" id="{CFF180DB-A7EE-91FC-1697-EC2FCAA24BF9}"/>
                  </a:ext>
                </a:extLst>
              </p:cNvPr>
              <p:cNvSpPr/>
              <p:nvPr/>
            </p:nvSpPr>
            <p:spPr>
              <a:xfrm>
                <a:off x="3031024" y="5105400"/>
                <a:ext cx="5410200" cy="930166"/>
              </a:xfrm>
              <a:prstGeom prst="trapezoid">
                <a:avLst>
                  <a:gd name="adj" fmla="val 58702"/>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white"/>
                    </a:solidFill>
                    <a:effectLst/>
                    <a:uLnTx/>
                    <a:uFillTx/>
                    <a:latin typeface="Gill Sans MT" panose="020B0502020104020203"/>
                    <a:ea typeface="+mn-ea"/>
                    <a:cs typeface="+mn-cs"/>
                  </a:rPr>
                  <a:t>Mission</a:t>
                </a:r>
              </a:p>
            </p:txBody>
          </p:sp>
          <p:sp>
            <p:nvSpPr>
              <p:cNvPr id="17" name="Trapezoid 16">
                <a:extLst>
                  <a:ext uri="{FF2B5EF4-FFF2-40B4-BE49-F238E27FC236}">
                    <a16:creationId xmlns:a16="http://schemas.microsoft.com/office/drawing/2014/main" id="{1B6E6C19-1B71-03DD-623B-762A317E560E}"/>
                  </a:ext>
                </a:extLst>
              </p:cNvPr>
              <p:cNvSpPr/>
              <p:nvPr/>
            </p:nvSpPr>
            <p:spPr>
              <a:xfrm>
                <a:off x="4402624" y="2933700"/>
                <a:ext cx="2667000" cy="723900"/>
              </a:xfrm>
              <a:prstGeom prst="trapezoid">
                <a:avLst>
                  <a:gd name="adj" fmla="val 59039"/>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Gill Sans MT" panose="020B0502020104020203"/>
                    <a:ea typeface="+mn-ea"/>
                    <a:cs typeface="+mn-cs"/>
                  </a:rPr>
                  <a:t>Goals</a:t>
                </a:r>
              </a:p>
            </p:txBody>
          </p:sp>
          <p:sp>
            <p:nvSpPr>
              <p:cNvPr id="18" name="Trapezoid 17">
                <a:extLst>
                  <a:ext uri="{FF2B5EF4-FFF2-40B4-BE49-F238E27FC236}">
                    <a16:creationId xmlns:a16="http://schemas.microsoft.com/office/drawing/2014/main" id="{6C36CEE0-9CD0-373A-AFE9-3B1C0C1982D4}"/>
                  </a:ext>
                </a:extLst>
              </p:cNvPr>
              <p:cNvSpPr/>
              <p:nvPr/>
            </p:nvSpPr>
            <p:spPr>
              <a:xfrm>
                <a:off x="4021624" y="3657600"/>
                <a:ext cx="3429000" cy="723900"/>
              </a:xfrm>
              <a:prstGeom prst="trapezoid">
                <a:avLst>
                  <a:gd name="adj" fmla="val 52998"/>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Gill Sans MT" panose="020B0502020104020203"/>
                    <a:ea typeface="+mn-ea"/>
                    <a:cs typeface="+mn-cs"/>
                  </a:rPr>
                  <a:t>Objectives</a:t>
                </a:r>
              </a:p>
            </p:txBody>
          </p:sp>
          <p:sp>
            <p:nvSpPr>
              <p:cNvPr id="19" name="Trapezoid 18">
                <a:extLst>
                  <a:ext uri="{FF2B5EF4-FFF2-40B4-BE49-F238E27FC236}">
                    <a16:creationId xmlns:a16="http://schemas.microsoft.com/office/drawing/2014/main" id="{1E42D703-D2FE-C010-DE3C-BB690EBC364C}"/>
                  </a:ext>
                </a:extLst>
              </p:cNvPr>
              <p:cNvSpPr/>
              <p:nvPr/>
            </p:nvSpPr>
            <p:spPr>
              <a:xfrm>
                <a:off x="3564424" y="4381500"/>
                <a:ext cx="4343400" cy="723900"/>
              </a:xfrm>
              <a:prstGeom prst="trapezoid">
                <a:avLst>
                  <a:gd name="adj" fmla="val 59806"/>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Gill Sans MT" panose="020B0502020104020203"/>
                    <a:ea typeface="+mn-ea"/>
                    <a:cs typeface="+mn-cs"/>
                  </a:rPr>
                  <a:t>Initiatives</a:t>
                </a:r>
              </a:p>
            </p:txBody>
          </p:sp>
          <p:sp>
            <p:nvSpPr>
              <p:cNvPr id="20" name="Rectangle 19">
                <a:extLst>
                  <a:ext uri="{FF2B5EF4-FFF2-40B4-BE49-F238E27FC236}">
                    <a16:creationId xmlns:a16="http://schemas.microsoft.com/office/drawing/2014/main" id="{BAEFBAD2-6908-622F-28AD-E60DA525011F}"/>
                  </a:ext>
                </a:extLst>
              </p:cNvPr>
              <p:cNvSpPr/>
              <p:nvPr/>
            </p:nvSpPr>
            <p:spPr>
              <a:xfrm>
                <a:off x="3031024" y="6172200"/>
                <a:ext cx="5410200" cy="381000"/>
              </a:xfrm>
              <a:prstGeom prst="rect">
                <a:avLst/>
              </a:prstGeom>
              <a:solidFill>
                <a:schemeClr val="accent2"/>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Gill Sans MT" panose="020B0502020104020203"/>
                    <a:ea typeface="+mn-ea"/>
                    <a:cs typeface="+mn-cs"/>
                  </a:rPr>
                  <a:t>People / Processes / Values / Principles</a:t>
                </a:r>
              </a:p>
            </p:txBody>
          </p:sp>
          <p:sp>
            <p:nvSpPr>
              <p:cNvPr id="21" name="Isosceles Triangle 20">
                <a:extLst>
                  <a:ext uri="{FF2B5EF4-FFF2-40B4-BE49-F238E27FC236}">
                    <a16:creationId xmlns:a16="http://schemas.microsoft.com/office/drawing/2014/main" id="{679DC42A-175C-F30E-3110-0FEDC1C0FCE0}"/>
                  </a:ext>
                </a:extLst>
              </p:cNvPr>
              <p:cNvSpPr/>
              <p:nvPr/>
            </p:nvSpPr>
            <p:spPr bwMode="auto">
              <a:xfrm>
                <a:off x="3031024" y="1371601"/>
                <a:ext cx="5410200" cy="4663966"/>
              </a:xfrm>
              <a:prstGeom prst="triangle">
                <a:avLst>
                  <a:gd name="adj" fmla="val 50178"/>
                </a:avLst>
              </a:prstGeom>
              <a:noFill/>
              <a:ln w="28575">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Gill Sans MT" panose="020B0502020104020203"/>
                  <a:ea typeface="Segoe UI" pitchFamily="34" charset="0"/>
                  <a:cs typeface="Segoe UI" pitchFamily="34" charset="0"/>
                </a:endParaRPr>
              </a:p>
            </p:txBody>
          </p:sp>
          <p:cxnSp>
            <p:nvCxnSpPr>
              <p:cNvPr id="22" name="Straight Connector 21">
                <a:extLst>
                  <a:ext uri="{FF2B5EF4-FFF2-40B4-BE49-F238E27FC236}">
                    <a16:creationId xmlns:a16="http://schemas.microsoft.com/office/drawing/2014/main" id="{29878B77-04B8-09D3-AEEA-A9FA076E38B2}"/>
                  </a:ext>
                </a:extLst>
              </p:cNvPr>
              <p:cNvCxnSpPr/>
              <p:nvPr/>
            </p:nvCxnSpPr>
            <p:spPr>
              <a:xfrm>
                <a:off x="4829927" y="2933700"/>
                <a:ext cx="1812215"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9056C3E5-F4C9-9E05-E1D9-2C4C936E676A}"/>
                  </a:ext>
                </a:extLst>
              </p:cNvPr>
              <p:cNvCxnSpPr>
                <a:cxnSpLocks/>
              </p:cNvCxnSpPr>
              <p:nvPr/>
            </p:nvCxnSpPr>
            <p:spPr>
              <a:xfrm>
                <a:off x="3564424" y="5101790"/>
                <a:ext cx="4343400"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0820906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03FB3-9903-85CA-36BA-93968ABC7293}"/>
              </a:ext>
            </a:extLst>
          </p:cNvPr>
          <p:cNvSpPr>
            <a:spLocks noGrp="1"/>
          </p:cNvSpPr>
          <p:nvPr>
            <p:ph type="title"/>
          </p:nvPr>
        </p:nvSpPr>
        <p:spPr/>
        <p:txBody>
          <a:bodyPr/>
          <a:lstStyle/>
          <a:p>
            <a:r>
              <a:rPr lang="en-US" dirty="0"/>
              <a:t>Metrics</a:t>
            </a:r>
          </a:p>
        </p:txBody>
      </p:sp>
      <p:sp>
        <p:nvSpPr>
          <p:cNvPr id="3" name="Text Placeholder 2">
            <a:extLst>
              <a:ext uri="{FF2B5EF4-FFF2-40B4-BE49-F238E27FC236}">
                <a16:creationId xmlns:a16="http://schemas.microsoft.com/office/drawing/2014/main" id="{E2A3F710-EAB8-1976-1460-8353C5FEA090}"/>
              </a:ext>
            </a:extLst>
          </p:cNvPr>
          <p:cNvSpPr>
            <a:spLocks noGrp="1"/>
          </p:cNvSpPr>
          <p:nvPr>
            <p:ph type="body" idx="1"/>
          </p:nvPr>
        </p:nvSpPr>
        <p:spPr/>
        <p:txBody>
          <a:bodyPr/>
          <a:lstStyle/>
          <a:p>
            <a:r>
              <a:rPr lang="en-US" dirty="0"/>
              <a:t>Measures to track progress/success</a:t>
            </a:r>
          </a:p>
        </p:txBody>
      </p:sp>
    </p:spTree>
    <p:extLst>
      <p:ext uri="{BB962C8B-B14F-4D97-AF65-F5344CB8AC3E}">
        <p14:creationId xmlns:p14="http://schemas.microsoft.com/office/powerpoint/2010/main" val="72607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FB8A3-FDDB-F013-E6E9-92FF84D0A051}"/>
              </a:ext>
            </a:extLst>
          </p:cNvPr>
          <p:cNvSpPr>
            <a:spLocks noGrp="1"/>
          </p:cNvSpPr>
          <p:nvPr>
            <p:ph type="title"/>
          </p:nvPr>
        </p:nvSpPr>
        <p:spPr/>
        <p:txBody>
          <a:bodyPr/>
          <a:lstStyle/>
          <a:p>
            <a:r>
              <a:rPr lang="en-US" dirty="0"/>
              <a:t>Table of contents</a:t>
            </a:r>
          </a:p>
        </p:txBody>
      </p:sp>
      <mc:AlternateContent xmlns:mc="http://schemas.openxmlformats.org/markup-compatibility/2006" xmlns:pslz="http://schemas.microsoft.com/office/powerpoint/2016/slidezoom">
        <mc:Choice Requires="pslz">
          <p:graphicFrame>
            <p:nvGraphicFramePr>
              <p:cNvPr id="5" name="Slide Zoom 4">
                <a:extLst>
                  <a:ext uri="{FF2B5EF4-FFF2-40B4-BE49-F238E27FC236}">
                    <a16:creationId xmlns:a16="http://schemas.microsoft.com/office/drawing/2014/main" id="{0ADAF86C-6055-795C-7944-09E09CD9EF84}"/>
                  </a:ext>
                </a:extLst>
              </p:cNvPr>
              <p:cNvGraphicFramePr>
                <a:graphicFrameLocks noChangeAspect="1"/>
              </p:cNvGraphicFramePr>
              <p:nvPr>
                <p:extLst>
                  <p:ext uri="{D42A27DB-BD31-4B8C-83A1-F6EECF244321}">
                    <p14:modId xmlns:p14="http://schemas.microsoft.com/office/powerpoint/2010/main" val="3805765895"/>
                  </p:ext>
                </p:extLst>
              </p:nvPr>
            </p:nvGraphicFramePr>
            <p:xfrm>
              <a:off x="437322" y="1848188"/>
              <a:ext cx="2485225" cy="1397939"/>
            </p:xfrm>
            <a:graphic>
              <a:graphicData uri="http://schemas.microsoft.com/office/powerpoint/2016/slidezoom">
                <pslz:sldZm>
                  <pslz:sldZmObj sldId="291" cId="3695560816">
                    <pslz:zmPr id="{10BD9005-F9D3-40F8-81BA-ABDBA2260C58}" transitionDur="1000">
                      <p166:blipFill xmlns:p166="http://schemas.microsoft.com/office/powerpoint/2016/6/main">
                        <a:blip r:embed="rId2"/>
                        <a:stretch>
                          <a:fillRect/>
                        </a:stretch>
                      </p166:blipFill>
                      <p166:spPr xmlns:p166="http://schemas.microsoft.com/office/powerpoint/2016/6/main">
                        <a:xfrm>
                          <a:off x="0" y="0"/>
                          <a:ext cx="2485225" cy="1397939"/>
                        </a:xfrm>
                        <a:prstGeom prst="rect">
                          <a:avLst/>
                        </a:prstGeom>
                        <a:ln w="3175">
                          <a:solidFill>
                            <a:prstClr val="ltGray"/>
                          </a:solidFill>
                        </a:ln>
                      </p166:spPr>
                    </pslz:zmPr>
                  </pslz:sldZmObj>
                </pslz:sldZm>
              </a:graphicData>
            </a:graphic>
          </p:graphicFrame>
        </mc:Choice>
        <mc:Fallback xmlns="">
          <p:pic>
            <p:nvPicPr>
              <p:cNvPr id="5" name="Slide Zoom 4">
                <a:extLst>
                  <a:ext uri="{FF2B5EF4-FFF2-40B4-BE49-F238E27FC236}">
                    <a16:creationId xmlns:a16="http://schemas.microsoft.com/office/drawing/2014/main" id="{0ADAF86C-6055-795C-7944-09E09CD9EF84}"/>
                  </a:ext>
                </a:extLst>
              </p:cNvPr>
              <p:cNvPicPr>
                <a:picLocks noGrp="1" noRot="1" noChangeAspect="1" noMove="1" noResize="1" noEditPoints="1" noAdjustHandles="1" noChangeArrowheads="1" noChangeShapeType="1"/>
              </p:cNvPicPr>
              <p:nvPr/>
            </p:nvPicPr>
            <p:blipFill>
              <a:blip r:embed="rId3"/>
              <a:stretch>
                <a:fillRect/>
              </a:stretch>
            </p:blipFill>
            <p:spPr>
              <a:xfrm>
                <a:off x="437322" y="1848188"/>
                <a:ext cx="2485225" cy="1397939"/>
              </a:xfrm>
              <a:prstGeom prst="rect">
                <a:avLst/>
              </a:prstGeom>
              <a:ln w="3175">
                <a:solidFill>
                  <a:prstClr val="ltGray"/>
                </a:solidFill>
              </a:ln>
            </p:spPr>
          </p:pic>
        </mc:Fallback>
      </mc:AlternateContent>
      <mc:AlternateContent xmlns:mc="http://schemas.openxmlformats.org/markup-compatibility/2006" xmlns:pslz="http://schemas.microsoft.com/office/powerpoint/2016/slidezoom">
        <mc:Choice Requires="pslz">
          <p:graphicFrame>
            <p:nvGraphicFramePr>
              <p:cNvPr id="9" name="Slide Zoom 8">
                <a:extLst>
                  <a:ext uri="{FF2B5EF4-FFF2-40B4-BE49-F238E27FC236}">
                    <a16:creationId xmlns:a16="http://schemas.microsoft.com/office/drawing/2014/main" id="{E507C3B8-59DA-F82D-AE38-592F5A68EAC9}"/>
                  </a:ext>
                </a:extLst>
              </p:cNvPr>
              <p:cNvGraphicFramePr>
                <a:graphicFrameLocks noChangeAspect="1"/>
              </p:cNvGraphicFramePr>
              <p:nvPr>
                <p:extLst>
                  <p:ext uri="{D42A27DB-BD31-4B8C-83A1-F6EECF244321}">
                    <p14:modId xmlns:p14="http://schemas.microsoft.com/office/powerpoint/2010/main" val="128226549"/>
                  </p:ext>
                </p:extLst>
              </p:nvPr>
            </p:nvGraphicFramePr>
            <p:xfrm>
              <a:off x="3093056" y="1848188"/>
              <a:ext cx="2485225" cy="1397939"/>
            </p:xfrm>
            <a:graphic>
              <a:graphicData uri="http://schemas.microsoft.com/office/powerpoint/2016/slidezoom">
                <pslz:sldZm>
                  <pslz:sldZmObj sldId="283" cId="3592538778">
                    <pslz:zmPr id="{1C4F1666-62B0-49E4-A3D6-38A628E6FDC1}" transitionDur="1000">
                      <p166:blipFill xmlns:p166="http://schemas.microsoft.com/office/powerpoint/2016/6/main">
                        <a:blip r:embed="rId4"/>
                        <a:stretch>
                          <a:fillRect/>
                        </a:stretch>
                      </p166:blipFill>
                      <p166:spPr xmlns:p166="http://schemas.microsoft.com/office/powerpoint/2016/6/main">
                        <a:xfrm>
                          <a:off x="0" y="0"/>
                          <a:ext cx="2485225" cy="1397939"/>
                        </a:xfrm>
                        <a:prstGeom prst="rect">
                          <a:avLst/>
                        </a:prstGeom>
                        <a:ln w="3175">
                          <a:solidFill>
                            <a:prstClr val="ltGray"/>
                          </a:solidFill>
                        </a:ln>
                      </p166:spPr>
                    </pslz:zmPr>
                  </pslz:sldZmObj>
                </pslz:sldZm>
              </a:graphicData>
            </a:graphic>
          </p:graphicFrame>
        </mc:Choice>
        <mc:Fallback xmlns="">
          <p:pic>
            <p:nvPicPr>
              <p:cNvPr id="9" name="Slide Zoom 8">
                <a:extLst>
                  <a:ext uri="{FF2B5EF4-FFF2-40B4-BE49-F238E27FC236}">
                    <a16:creationId xmlns:a16="http://schemas.microsoft.com/office/drawing/2014/main" id="{E507C3B8-59DA-F82D-AE38-592F5A68EAC9}"/>
                  </a:ext>
                </a:extLst>
              </p:cNvPr>
              <p:cNvPicPr>
                <a:picLocks noGrp="1" noRot="1" noChangeAspect="1" noMove="1" noResize="1" noEditPoints="1" noAdjustHandles="1" noChangeArrowheads="1" noChangeShapeType="1"/>
              </p:cNvPicPr>
              <p:nvPr/>
            </p:nvPicPr>
            <p:blipFill>
              <a:blip r:embed="rId5"/>
              <a:stretch>
                <a:fillRect/>
              </a:stretch>
            </p:blipFill>
            <p:spPr>
              <a:xfrm>
                <a:off x="3093056" y="1848188"/>
                <a:ext cx="2485225" cy="1397939"/>
              </a:xfrm>
              <a:prstGeom prst="rect">
                <a:avLst/>
              </a:prstGeom>
              <a:ln w="3175">
                <a:solidFill>
                  <a:prstClr val="ltGray"/>
                </a:solidFill>
              </a:ln>
            </p:spPr>
          </p:pic>
        </mc:Fallback>
      </mc:AlternateContent>
      <mc:AlternateContent xmlns:mc="http://schemas.openxmlformats.org/markup-compatibility/2006" xmlns:pslz="http://schemas.microsoft.com/office/powerpoint/2016/slidezoom">
        <mc:Choice Requires="pslz">
          <p:graphicFrame>
            <p:nvGraphicFramePr>
              <p:cNvPr id="11" name="Slide Zoom 10">
                <a:extLst>
                  <a:ext uri="{FF2B5EF4-FFF2-40B4-BE49-F238E27FC236}">
                    <a16:creationId xmlns:a16="http://schemas.microsoft.com/office/drawing/2014/main" id="{DB2E2892-C172-E736-B959-2CEB64536488}"/>
                  </a:ext>
                </a:extLst>
              </p:cNvPr>
              <p:cNvGraphicFramePr>
                <a:graphicFrameLocks noChangeAspect="1"/>
              </p:cNvGraphicFramePr>
              <p:nvPr>
                <p:extLst>
                  <p:ext uri="{D42A27DB-BD31-4B8C-83A1-F6EECF244321}">
                    <p14:modId xmlns:p14="http://schemas.microsoft.com/office/powerpoint/2010/main" val="479463606"/>
                  </p:ext>
                </p:extLst>
              </p:nvPr>
            </p:nvGraphicFramePr>
            <p:xfrm>
              <a:off x="5748790" y="1848187"/>
              <a:ext cx="2485225" cy="1397939"/>
            </p:xfrm>
            <a:graphic>
              <a:graphicData uri="http://schemas.microsoft.com/office/powerpoint/2016/slidezoom">
                <pslz:sldZm>
                  <pslz:sldZmObj sldId="284" cId="550889725">
                    <pslz:zmPr id="{6F6D23C0-652D-4D4A-94DB-742DC8195F8E}" transitionDur="1000">
                      <p166:blipFill xmlns:p166="http://schemas.microsoft.com/office/powerpoint/2016/6/main">
                        <a:blip r:embed="rId6"/>
                        <a:stretch>
                          <a:fillRect/>
                        </a:stretch>
                      </p166:blipFill>
                      <p166:spPr xmlns:p166="http://schemas.microsoft.com/office/powerpoint/2016/6/main">
                        <a:xfrm>
                          <a:off x="0" y="0"/>
                          <a:ext cx="2485225" cy="1397939"/>
                        </a:xfrm>
                        <a:prstGeom prst="rect">
                          <a:avLst/>
                        </a:prstGeom>
                        <a:ln w="3175">
                          <a:solidFill>
                            <a:prstClr val="ltGray"/>
                          </a:solidFill>
                        </a:ln>
                      </p166:spPr>
                    </pslz:zmPr>
                  </pslz:sldZmObj>
                </pslz:sldZm>
              </a:graphicData>
            </a:graphic>
          </p:graphicFrame>
        </mc:Choice>
        <mc:Fallback xmlns="">
          <p:pic>
            <p:nvPicPr>
              <p:cNvPr id="11" name="Slide Zoom 10">
                <a:extLst>
                  <a:ext uri="{FF2B5EF4-FFF2-40B4-BE49-F238E27FC236}">
                    <a16:creationId xmlns:a16="http://schemas.microsoft.com/office/drawing/2014/main" id="{DB2E2892-C172-E736-B959-2CEB64536488}"/>
                  </a:ext>
                </a:extLst>
              </p:cNvPr>
              <p:cNvPicPr>
                <a:picLocks noGrp="1" noRot="1" noChangeAspect="1" noMove="1" noResize="1" noEditPoints="1" noAdjustHandles="1" noChangeArrowheads="1" noChangeShapeType="1"/>
              </p:cNvPicPr>
              <p:nvPr/>
            </p:nvPicPr>
            <p:blipFill>
              <a:blip r:embed="rId7"/>
              <a:stretch>
                <a:fillRect/>
              </a:stretch>
            </p:blipFill>
            <p:spPr>
              <a:xfrm>
                <a:off x="5748790" y="1848187"/>
                <a:ext cx="2485225" cy="1397939"/>
              </a:xfrm>
              <a:prstGeom prst="rect">
                <a:avLst/>
              </a:prstGeom>
              <a:ln w="3175">
                <a:solidFill>
                  <a:prstClr val="ltGray"/>
                </a:solidFill>
              </a:ln>
            </p:spPr>
          </p:pic>
        </mc:Fallback>
      </mc:AlternateContent>
      <mc:AlternateContent xmlns:mc="http://schemas.openxmlformats.org/markup-compatibility/2006" xmlns:pslz="http://schemas.microsoft.com/office/powerpoint/2016/slidezoom">
        <mc:Choice Requires="pslz">
          <p:graphicFrame>
            <p:nvGraphicFramePr>
              <p:cNvPr id="13" name="Slide Zoom 12">
                <a:extLst>
                  <a:ext uri="{FF2B5EF4-FFF2-40B4-BE49-F238E27FC236}">
                    <a16:creationId xmlns:a16="http://schemas.microsoft.com/office/drawing/2014/main" id="{D14AB518-0417-611E-56E9-1D1805005592}"/>
                  </a:ext>
                </a:extLst>
              </p:cNvPr>
              <p:cNvGraphicFramePr>
                <a:graphicFrameLocks noChangeAspect="1"/>
              </p:cNvGraphicFramePr>
              <p:nvPr>
                <p:extLst>
                  <p:ext uri="{D42A27DB-BD31-4B8C-83A1-F6EECF244321}">
                    <p14:modId xmlns:p14="http://schemas.microsoft.com/office/powerpoint/2010/main" val="2390244120"/>
                  </p:ext>
                </p:extLst>
              </p:nvPr>
            </p:nvGraphicFramePr>
            <p:xfrm>
              <a:off x="8404524" y="1848187"/>
              <a:ext cx="2485225" cy="1397939"/>
            </p:xfrm>
            <a:graphic>
              <a:graphicData uri="http://schemas.microsoft.com/office/powerpoint/2016/slidezoom">
                <pslz:sldZm>
                  <pslz:sldZmObj sldId="295" cId="4097099415">
                    <pslz:zmPr id="{40EE3F2A-41E8-4A62-98A7-A9DED7AC178A}" returnToParent="0" transitionDur="1000">
                      <p166:blipFill xmlns:p166="http://schemas.microsoft.com/office/powerpoint/2016/6/main">
                        <a:blip r:embed="rId8"/>
                        <a:stretch>
                          <a:fillRect/>
                        </a:stretch>
                      </p166:blipFill>
                      <p166:spPr xmlns:p166="http://schemas.microsoft.com/office/powerpoint/2016/6/main">
                        <a:xfrm>
                          <a:off x="0" y="0"/>
                          <a:ext cx="2485225" cy="1397939"/>
                        </a:xfrm>
                        <a:prstGeom prst="rect">
                          <a:avLst/>
                        </a:prstGeom>
                        <a:ln w="3175">
                          <a:solidFill>
                            <a:prstClr val="ltGray"/>
                          </a:solidFill>
                        </a:ln>
                      </p166:spPr>
                    </pslz:zmPr>
                  </pslz:sldZmObj>
                </pslz:sldZm>
              </a:graphicData>
            </a:graphic>
          </p:graphicFrame>
        </mc:Choice>
        <mc:Fallback xmlns="">
          <p:pic>
            <p:nvPicPr>
              <p:cNvPr id="13" name="Slide Zoom 12">
                <a:extLst>
                  <a:ext uri="{FF2B5EF4-FFF2-40B4-BE49-F238E27FC236}">
                    <a16:creationId xmlns:a16="http://schemas.microsoft.com/office/drawing/2014/main" id="{D14AB518-0417-611E-56E9-1D1805005592}"/>
                  </a:ext>
                </a:extLst>
              </p:cNvPr>
              <p:cNvPicPr>
                <a:picLocks noGrp="1" noRot="1" noChangeAspect="1" noMove="1" noResize="1" noEditPoints="1" noAdjustHandles="1" noChangeArrowheads="1" noChangeShapeType="1"/>
              </p:cNvPicPr>
              <p:nvPr/>
            </p:nvPicPr>
            <p:blipFill>
              <a:blip r:embed="rId9"/>
              <a:stretch>
                <a:fillRect/>
              </a:stretch>
            </p:blipFill>
            <p:spPr>
              <a:xfrm>
                <a:off x="8404524" y="1848187"/>
                <a:ext cx="2485225" cy="1397939"/>
              </a:xfrm>
              <a:prstGeom prst="rect">
                <a:avLst/>
              </a:prstGeom>
              <a:ln w="3175">
                <a:solidFill>
                  <a:prstClr val="ltGray"/>
                </a:solidFill>
              </a:ln>
            </p:spPr>
          </p:pic>
        </mc:Fallback>
      </mc:AlternateContent>
      <mc:AlternateContent xmlns:mc="http://schemas.openxmlformats.org/markup-compatibility/2006" xmlns:pslz="http://schemas.microsoft.com/office/powerpoint/2016/slidezoom">
        <mc:Choice Requires="pslz">
          <p:graphicFrame>
            <p:nvGraphicFramePr>
              <p:cNvPr id="15" name="Slide Zoom 14">
                <a:extLst>
                  <a:ext uri="{FF2B5EF4-FFF2-40B4-BE49-F238E27FC236}">
                    <a16:creationId xmlns:a16="http://schemas.microsoft.com/office/drawing/2014/main" id="{8B5AAFD9-43EB-B613-A90A-CDD34E30AADF}"/>
                  </a:ext>
                </a:extLst>
              </p:cNvPr>
              <p:cNvGraphicFramePr>
                <a:graphicFrameLocks noChangeAspect="1"/>
              </p:cNvGraphicFramePr>
              <p:nvPr>
                <p:extLst>
                  <p:ext uri="{D42A27DB-BD31-4B8C-83A1-F6EECF244321}">
                    <p14:modId xmlns:p14="http://schemas.microsoft.com/office/powerpoint/2010/main" val="1591599398"/>
                  </p:ext>
                </p:extLst>
              </p:nvPr>
            </p:nvGraphicFramePr>
            <p:xfrm>
              <a:off x="437322" y="3470265"/>
              <a:ext cx="2485225" cy="1397939"/>
            </p:xfrm>
            <a:graphic>
              <a:graphicData uri="http://schemas.microsoft.com/office/powerpoint/2016/slidezoom">
                <pslz:sldZm>
                  <pslz:sldZmObj sldId="285" cId="4058922966">
                    <pslz:zmPr id="{E6EB2DE7-E11A-4184-AF6F-F122BD319FEF}" transitionDur="1000">
                      <p166:blipFill xmlns:p166="http://schemas.microsoft.com/office/powerpoint/2016/6/main">
                        <a:blip r:embed="rId10"/>
                        <a:stretch>
                          <a:fillRect/>
                        </a:stretch>
                      </p166:blipFill>
                      <p166:spPr xmlns:p166="http://schemas.microsoft.com/office/powerpoint/2016/6/main">
                        <a:xfrm>
                          <a:off x="0" y="0"/>
                          <a:ext cx="2485225" cy="1397939"/>
                        </a:xfrm>
                        <a:prstGeom prst="rect">
                          <a:avLst/>
                        </a:prstGeom>
                        <a:ln w="3175">
                          <a:solidFill>
                            <a:prstClr val="ltGray"/>
                          </a:solidFill>
                        </a:ln>
                      </p166:spPr>
                    </pslz:zmPr>
                  </pslz:sldZmObj>
                </pslz:sldZm>
              </a:graphicData>
            </a:graphic>
          </p:graphicFrame>
        </mc:Choice>
        <mc:Fallback xmlns="">
          <p:pic>
            <p:nvPicPr>
              <p:cNvPr id="15" name="Slide Zoom 14">
                <a:extLst>
                  <a:ext uri="{FF2B5EF4-FFF2-40B4-BE49-F238E27FC236}">
                    <a16:creationId xmlns:a16="http://schemas.microsoft.com/office/drawing/2014/main" id="{8B5AAFD9-43EB-B613-A90A-CDD34E30AADF}"/>
                  </a:ext>
                </a:extLst>
              </p:cNvPr>
              <p:cNvPicPr>
                <a:picLocks noGrp="1" noRot="1" noChangeAspect="1" noMove="1" noResize="1" noEditPoints="1" noAdjustHandles="1" noChangeArrowheads="1" noChangeShapeType="1"/>
              </p:cNvPicPr>
              <p:nvPr/>
            </p:nvPicPr>
            <p:blipFill>
              <a:blip r:embed="rId11"/>
              <a:stretch>
                <a:fillRect/>
              </a:stretch>
            </p:blipFill>
            <p:spPr>
              <a:xfrm>
                <a:off x="437322" y="3470265"/>
                <a:ext cx="2485225" cy="1397939"/>
              </a:xfrm>
              <a:prstGeom prst="rect">
                <a:avLst/>
              </a:prstGeom>
              <a:ln w="3175">
                <a:solidFill>
                  <a:prstClr val="ltGray"/>
                </a:solidFill>
              </a:ln>
            </p:spPr>
          </p:pic>
        </mc:Fallback>
      </mc:AlternateContent>
      <mc:AlternateContent xmlns:mc="http://schemas.openxmlformats.org/markup-compatibility/2006" xmlns:pslz="http://schemas.microsoft.com/office/powerpoint/2016/slidezoom">
        <mc:Choice Requires="pslz">
          <p:graphicFrame>
            <p:nvGraphicFramePr>
              <p:cNvPr id="17" name="Slide Zoom 16">
                <a:extLst>
                  <a:ext uri="{FF2B5EF4-FFF2-40B4-BE49-F238E27FC236}">
                    <a16:creationId xmlns:a16="http://schemas.microsoft.com/office/drawing/2014/main" id="{52A179A9-3E70-6F18-0B05-758358D25D97}"/>
                  </a:ext>
                </a:extLst>
              </p:cNvPr>
              <p:cNvGraphicFramePr>
                <a:graphicFrameLocks noChangeAspect="1"/>
              </p:cNvGraphicFramePr>
              <p:nvPr>
                <p:extLst>
                  <p:ext uri="{D42A27DB-BD31-4B8C-83A1-F6EECF244321}">
                    <p14:modId xmlns:p14="http://schemas.microsoft.com/office/powerpoint/2010/main" val="1080846442"/>
                  </p:ext>
                </p:extLst>
              </p:nvPr>
            </p:nvGraphicFramePr>
            <p:xfrm>
              <a:off x="3093056" y="3470265"/>
              <a:ext cx="2485225" cy="1397939"/>
            </p:xfrm>
            <a:graphic>
              <a:graphicData uri="http://schemas.microsoft.com/office/powerpoint/2016/slidezoom">
                <pslz:sldZm>
                  <pslz:sldZmObj sldId="286" cId="2801687424">
                    <pslz:zmPr id="{806F9232-E95A-474C-9597-1306FB0B7FD2}" transitionDur="1000">
                      <p166:blipFill xmlns:p166="http://schemas.microsoft.com/office/powerpoint/2016/6/main">
                        <a:blip r:embed="rId12"/>
                        <a:stretch>
                          <a:fillRect/>
                        </a:stretch>
                      </p166:blipFill>
                      <p166:spPr xmlns:p166="http://schemas.microsoft.com/office/powerpoint/2016/6/main">
                        <a:xfrm>
                          <a:off x="0" y="0"/>
                          <a:ext cx="2485225" cy="1397939"/>
                        </a:xfrm>
                        <a:prstGeom prst="rect">
                          <a:avLst/>
                        </a:prstGeom>
                        <a:ln w="3175">
                          <a:solidFill>
                            <a:prstClr val="ltGray"/>
                          </a:solidFill>
                        </a:ln>
                      </p166:spPr>
                    </pslz:zmPr>
                  </pslz:sldZmObj>
                </pslz:sldZm>
              </a:graphicData>
            </a:graphic>
          </p:graphicFrame>
        </mc:Choice>
        <mc:Fallback xmlns="">
          <p:pic>
            <p:nvPicPr>
              <p:cNvPr id="17" name="Slide Zoom 16">
                <a:extLst>
                  <a:ext uri="{FF2B5EF4-FFF2-40B4-BE49-F238E27FC236}">
                    <a16:creationId xmlns:a16="http://schemas.microsoft.com/office/drawing/2014/main" id="{52A179A9-3E70-6F18-0B05-758358D25D97}"/>
                  </a:ext>
                </a:extLst>
              </p:cNvPr>
              <p:cNvPicPr>
                <a:picLocks noGrp="1" noRot="1" noChangeAspect="1" noMove="1" noResize="1" noEditPoints="1" noAdjustHandles="1" noChangeArrowheads="1" noChangeShapeType="1"/>
              </p:cNvPicPr>
              <p:nvPr/>
            </p:nvPicPr>
            <p:blipFill>
              <a:blip r:embed="rId13"/>
              <a:stretch>
                <a:fillRect/>
              </a:stretch>
            </p:blipFill>
            <p:spPr>
              <a:xfrm>
                <a:off x="3093056" y="3470265"/>
                <a:ext cx="2485225" cy="1397939"/>
              </a:xfrm>
              <a:prstGeom prst="rect">
                <a:avLst/>
              </a:prstGeom>
              <a:ln w="3175">
                <a:solidFill>
                  <a:prstClr val="ltGray"/>
                </a:solidFill>
              </a:ln>
            </p:spPr>
          </p:pic>
        </mc:Fallback>
      </mc:AlternateContent>
      <mc:AlternateContent xmlns:mc="http://schemas.openxmlformats.org/markup-compatibility/2006" xmlns:pslz="http://schemas.microsoft.com/office/powerpoint/2016/slidezoom">
        <mc:Choice Requires="pslz">
          <p:graphicFrame>
            <p:nvGraphicFramePr>
              <p:cNvPr id="19" name="Slide Zoom 18">
                <a:extLst>
                  <a:ext uri="{FF2B5EF4-FFF2-40B4-BE49-F238E27FC236}">
                    <a16:creationId xmlns:a16="http://schemas.microsoft.com/office/drawing/2014/main" id="{9D1B36CB-AE2D-9434-8BDA-A2C0C88E779E}"/>
                  </a:ext>
                </a:extLst>
              </p:cNvPr>
              <p:cNvGraphicFramePr>
                <a:graphicFrameLocks noChangeAspect="1"/>
              </p:cNvGraphicFramePr>
              <p:nvPr>
                <p:extLst>
                  <p:ext uri="{D42A27DB-BD31-4B8C-83A1-F6EECF244321}">
                    <p14:modId xmlns:p14="http://schemas.microsoft.com/office/powerpoint/2010/main" val="162893334"/>
                  </p:ext>
                </p:extLst>
              </p:nvPr>
            </p:nvGraphicFramePr>
            <p:xfrm>
              <a:off x="5748790" y="3470264"/>
              <a:ext cx="2485225" cy="1397939"/>
            </p:xfrm>
            <a:graphic>
              <a:graphicData uri="http://schemas.microsoft.com/office/powerpoint/2016/slidezoom">
                <pslz:sldZm>
                  <pslz:sldZmObj sldId="282" cId="2702168112">
                    <pslz:zmPr id="{A7DF18F6-5250-411E-AFC4-A4D6DD715B1A}" transitionDur="1000">
                      <p166:blipFill xmlns:p166="http://schemas.microsoft.com/office/powerpoint/2016/6/main">
                        <a:blip r:embed="rId14"/>
                        <a:stretch>
                          <a:fillRect/>
                        </a:stretch>
                      </p166:blipFill>
                      <p166:spPr xmlns:p166="http://schemas.microsoft.com/office/powerpoint/2016/6/main">
                        <a:xfrm>
                          <a:off x="0" y="0"/>
                          <a:ext cx="2485225" cy="1397939"/>
                        </a:xfrm>
                        <a:prstGeom prst="rect">
                          <a:avLst/>
                        </a:prstGeom>
                        <a:ln w="3175">
                          <a:solidFill>
                            <a:prstClr val="ltGray"/>
                          </a:solidFill>
                        </a:ln>
                      </p166:spPr>
                    </pslz:zmPr>
                  </pslz:sldZmObj>
                </pslz:sldZm>
              </a:graphicData>
            </a:graphic>
          </p:graphicFrame>
        </mc:Choice>
        <mc:Fallback xmlns="">
          <p:pic>
            <p:nvPicPr>
              <p:cNvPr id="19" name="Slide Zoom 18">
                <a:extLst>
                  <a:ext uri="{FF2B5EF4-FFF2-40B4-BE49-F238E27FC236}">
                    <a16:creationId xmlns:a16="http://schemas.microsoft.com/office/drawing/2014/main" id="{9D1B36CB-AE2D-9434-8BDA-A2C0C88E779E}"/>
                  </a:ext>
                </a:extLst>
              </p:cNvPr>
              <p:cNvPicPr>
                <a:picLocks noGrp="1" noRot="1" noChangeAspect="1" noMove="1" noResize="1" noEditPoints="1" noAdjustHandles="1" noChangeArrowheads="1" noChangeShapeType="1"/>
              </p:cNvPicPr>
              <p:nvPr/>
            </p:nvPicPr>
            <p:blipFill>
              <a:blip r:embed="rId15"/>
              <a:stretch>
                <a:fillRect/>
              </a:stretch>
            </p:blipFill>
            <p:spPr>
              <a:xfrm>
                <a:off x="5748790" y="3470264"/>
                <a:ext cx="2485225" cy="1397939"/>
              </a:xfrm>
              <a:prstGeom prst="rect">
                <a:avLst/>
              </a:prstGeom>
              <a:ln w="3175">
                <a:solidFill>
                  <a:prstClr val="ltGray"/>
                </a:solidFill>
              </a:ln>
            </p:spPr>
          </p:pic>
        </mc:Fallback>
      </mc:AlternateContent>
      <mc:AlternateContent xmlns:mc="http://schemas.openxmlformats.org/markup-compatibility/2006" xmlns:pslz="http://schemas.microsoft.com/office/powerpoint/2016/slidezoom">
        <mc:Choice Requires="pslz">
          <p:graphicFrame>
            <p:nvGraphicFramePr>
              <p:cNvPr id="21" name="Slide Zoom 20">
                <a:extLst>
                  <a:ext uri="{FF2B5EF4-FFF2-40B4-BE49-F238E27FC236}">
                    <a16:creationId xmlns:a16="http://schemas.microsoft.com/office/drawing/2014/main" id="{5B5AF2A7-150F-1252-23C6-7DB1295A7696}"/>
                  </a:ext>
                </a:extLst>
              </p:cNvPr>
              <p:cNvGraphicFramePr>
                <a:graphicFrameLocks noChangeAspect="1"/>
              </p:cNvGraphicFramePr>
              <p:nvPr>
                <p:extLst>
                  <p:ext uri="{D42A27DB-BD31-4B8C-83A1-F6EECF244321}">
                    <p14:modId xmlns:p14="http://schemas.microsoft.com/office/powerpoint/2010/main" val="1108747747"/>
                  </p:ext>
                </p:extLst>
              </p:nvPr>
            </p:nvGraphicFramePr>
            <p:xfrm>
              <a:off x="8404523" y="3470263"/>
              <a:ext cx="2485225" cy="1397939"/>
            </p:xfrm>
            <a:graphic>
              <a:graphicData uri="http://schemas.microsoft.com/office/powerpoint/2016/slidezoom">
                <pslz:sldZm>
                  <pslz:sldZmObj sldId="287" cId="1399516652">
                    <pslz:zmPr id="{037FAF17-44C2-4418-A9C3-958BCE7DCEA5}" returnToParent="0" transitionDur="1000">
                      <p166:blipFill xmlns:p166="http://schemas.microsoft.com/office/powerpoint/2016/6/main">
                        <a:blip r:embed="rId16"/>
                        <a:stretch>
                          <a:fillRect/>
                        </a:stretch>
                      </p166:blipFill>
                      <p166:spPr xmlns:p166="http://schemas.microsoft.com/office/powerpoint/2016/6/main">
                        <a:xfrm>
                          <a:off x="0" y="0"/>
                          <a:ext cx="2485225" cy="1397939"/>
                        </a:xfrm>
                        <a:prstGeom prst="rect">
                          <a:avLst/>
                        </a:prstGeom>
                        <a:ln w="3175">
                          <a:solidFill>
                            <a:prstClr val="ltGray"/>
                          </a:solidFill>
                        </a:ln>
                      </p166:spPr>
                    </pslz:zmPr>
                  </pslz:sldZmObj>
                </pslz:sldZm>
              </a:graphicData>
            </a:graphic>
          </p:graphicFrame>
        </mc:Choice>
        <mc:Fallback xmlns="">
          <p:pic>
            <p:nvPicPr>
              <p:cNvPr id="21" name="Slide Zoom 20">
                <a:extLst>
                  <a:ext uri="{FF2B5EF4-FFF2-40B4-BE49-F238E27FC236}">
                    <a16:creationId xmlns:a16="http://schemas.microsoft.com/office/drawing/2014/main" id="{5B5AF2A7-150F-1252-23C6-7DB1295A7696}"/>
                  </a:ext>
                </a:extLst>
              </p:cNvPr>
              <p:cNvPicPr>
                <a:picLocks noGrp="1" noRot="1" noChangeAspect="1" noMove="1" noResize="1" noEditPoints="1" noAdjustHandles="1" noChangeArrowheads="1" noChangeShapeType="1"/>
              </p:cNvPicPr>
              <p:nvPr/>
            </p:nvPicPr>
            <p:blipFill>
              <a:blip r:embed="rId17"/>
              <a:stretch>
                <a:fillRect/>
              </a:stretch>
            </p:blipFill>
            <p:spPr>
              <a:xfrm>
                <a:off x="8404523" y="3470263"/>
                <a:ext cx="2485225" cy="1397939"/>
              </a:xfrm>
              <a:prstGeom prst="rect">
                <a:avLst/>
              </a:prstGeom>
              <a:ln w="3175">
                <a:solidFill>
                  <a:prstClr val="ltGray"/>
                </a:solidFill>
              </a:ln>
            </p:spPr>
          </p:pic>
        </mc:Fallback>
      </mc:AlternateContent>
      <mc:AlternateContent xmlns:mc="http://schemas.openxmlformats.org/markup-compatibility/2006" xmlns:pslz="http://schemas.microsoft.com/office/powerpoint/2016/slidezoom">
        <mc:Choice Requires="pslz">
          <p:graphicFrame>
            <p:nvGraphicFramePr>
              <p:cNvPr id="23" name="Slide Zoom 22">
                <a:extLst>
                  <a:ext uri="{FF2B5EF4-FFF2-40B4-BE49-F238E27FC236}">
                    <a16:creationId xmlns:a16="http://schemas.microsoft.com/office/drawing/2014/main" id="{D6D221AF-CCAC-6560-B3C2-7341EA8C68E8}"/>
                  </a:ext>
                </a:extLst>
              </p:cNvPr>
              <p:cNvGraphicFramePr>
                <a:graphicFrameLocks noChangeAspect="1"/>
              </p:cNvGraphicFramePr>
              <p:nvPr>
                <p:extLst>
                  <p:ext uri="{D42A27DB-BD31-4B8C-83A1-F6EECF244321}">
                    <p14:modId xmlns:p14="http://schemas.microsoft.com/office/powerpoint/2010/main" val="4199761054"/>
                  </p:ext>
                </p:extLst>
              </p:nvPr>
            </p:nvGraphicFramePr>
            <p:xfrm>
              <a:off x="437321" y="5096339"/>
              <a:ext cx="2485225" cy="1397939"/>
            </p:xfrm>
            <a:graphic>
              <a:graphicData uri="http://schemas.microsoft.com/office/powerpoint/2016/slidezoom">
                <pslz:sldZm>
                  <pslz:sldZmObj sldId="290" cId="3397686274">
                    <pslz:zmPr id="{DA743BA7-76FC-4798-8481-11CC57AC36BC}" transitionDur="1000">
                      <p166:blipFill xmlns:p166="http://schemas.microsoft.com/office/powerpoint/2016/6/main">
                        <a:blip r:embed="rId18"/>
                        <a:stretch>
                          <a:fillRect/>
                        </a:stretch>
                      </p166:blipFill>
                      <p166:spPr xmlns:p166="http://schemas.microsoft.com/office/powerpoint/2016/6/main">
                        <a:xfrm>
                          <a:off x="0" y="0"/>
                          <a:ext cx="2485225" cy="1397939"/>
                        </a:xfrm>
                        <a:prstGeom prst="rect">
                          <a:avLst/>
                        </a:prstGeom>
                        <a:ln w="3175">
                          <a:solidFill>
                            <a:prstClr val="ltGray"/>
                          </a:solidFill>
                        </a:ln>
                      </p166:spPr>
                    </pslz:zmPr>
                  </pslz:sldZmObj>
                </pslz:sldZm>
              </a:graphicData>
            </a:graphic>
          </p:graphicFrame>
        </mc:Choice>
        <mc:Fallback xmlns="">
          <p:pic>
            <p:nvPicPr>
              <p:cNvPr id="23" name="Slide Zoom 22">
                <a:extLst>
                  <a:ext uri="{FF2B5EF4-FFF2-40B4-BE49-F238E27FC236}">
                    <a16:creationId xmlns:a16="http://schemas.microsoft.com/office/drawing/2014/main" id="{D6D221AF-CCAC-6560-B3C2-7341EA8C68E8}"/>
                  </a:ext>
                </a:extLst>
              </p:cNvPr>
              <p:cNvPicPr>
                <a:picLocks noGrp="1" noRot="1" noChangeAspect="1" noMove="1" noResize="1" noEditPoints="1" noAdjustHandles="1" noChangeArrowheads="1" noChangeShapeType="1"/>
              </p:cNvPicPr>
              <p:nvPr/>
            </p:nvPicPr>
            <p:blipFill>
              <a:blip r:embed="rId19"/>
              <a:stretch>
                <a:fillRect/>
              </a:stretch>
            </p:blipFill>
            <p:spPr>
              <a:xfrm>
                <a:off x="437321" y="5096339"/>
                <a:ext cx="2485225" cy="1397939"/>
              </a:xfrm>
              <a:prstGeom prst="rect">
                <a:avLst/>
              </a:prstGeom>
              <a:ln w="3175">
                <a:solidFill>
                  <a:prstClr val="ltGray"/>
                </a:solidFill>
              </a:ln>
            </p:spPr>
          </p:pic>
        </mc:Fallback>
      </mc:AlternateContent>
      <mc:AlternateContent xmlns:mc="http://schemas.openxmlformats.org/markup-compatibility/2006" xmlns:pslz="http://schemas.microsoft.com/office/powerpoint/2016/slidezoom">
        <mc:Choice Requires="pslz">
          <p:graphicFrame>
            <p:nvGraphicFramePr>
              <p:cNvPr id="25" name="Slide Zoom 24">
                <a:extLst>
                  <a:ext uri="{FF2B5EF4-FFF2-40B4-BE49-F238E27FC236}">
                    <a16:creationId xmlns:a16="http://schemas.microsoft.com/office/drawing/2014/main" id="{1395E336-68B8-1505-1179-11843198E281}"/>
                  </a:ext>
                </a:extLst>
              </p:cNvPr>
              <p:cNvGraphicFramePr>
                <a:graphicFrameLocks noChangeAspect="1"/>
              </p:cNvGraphicFramePr>
              <p:nvPr>
                <p:extLst>
                  <p:ext uri="{D42A27DB-BD31-4B8C-83A1-F6EECF244321}">
                    <p14:modId xmlns:p14="http://schemas.microsoft.com/office/powerpoint/2010/main" val="1484734335"/>
                  </p:ext>
                </p:extLst>
              </p:nvPr>
            </p:nvGraphicFramePr>
            <p:xfrm>
              <a:off x="3093056" y="5115721"/>
              <a:ext cx="2485225" cy="1397939"/>
            </p:xfrm>
            <a:graphic>
              <a:graphicData uri="http://schemas.microsoft.com/office/powerpoint/2016/slidezoom">
                <pslz:sldZm>
                  <pslz:sldZmObj sldId="297" cId="1002425060">
                    <pslz:zmPr id="{0D4B88BF-45D1-467F-8F91-7F4ABECC54A4}" transitionDur="1000">
                      <p166:blipFill xmlns:p166="http://schemas.microsoft.com/office/powerpoint/2016/6/main">
                        <a:blip r:embed="rId20"/>
                        <a:stretch>
                          <a:fillRect/>
                        </a:stretch>
                      </p166:blipFill>
                      <p166:spPr xmlns:p166="http://schemas.microsoft.com/office/powerpoint/2016/6/main">
                        <a:xfrm>
                          <a:off x="0" y="0"/>
                          <a:ext cx="2485225" cy="1397939"/>
                        </a:xfrm>
                        <a:prstGeom prst="rect">
                          <a:avLst/>
                        </a:prstGeom>
                        <a:ln w="3175">
                          <a:solidFill>
                            <a:prstClr val="ltGray"/>
                          </a:solidFill>
                        </a:ln>
                      </p166:spPr>
                    </pslz:zmPr>
                  </pslz:sldZmObj>
                </pslz:sldZm>
              </a:graphicData>
            </a:graphic>
          </p:graphicFrame>
        </mc:Choice>
        <mc:Fallback xmlns="">
          <p:pic>
            <p:nvPicPr>
              <p:cNvPr id="25" name="Slide Zoom 24">
                <a:extLst>
                  <a:ext uri="{FF2B5EF4-FFF2-40B4-BE49-F238E27FC236}">
                    <a16:creationId xmlns:a16="http://schemas.microsoft.com/office/drawing/2014/main" id="{1395E336-68B8-1505-1179-11843198E281}"/>
                  </a:ext>
                </a:extLst>
              </p:cNvPr>
              <p:cNvPicPr>
                <a:picLocks noGrp="1" noRot="1" noChangeAspect="1" noMove="1" noResize="1" noEditPoints="1" noAdjustHandles="1" noChangeArrowheads="1" noChangeShapeType="1"/>
              </p:cNvPicPr>
              <p:nvPr/>
            </p:nvPicPr>
            <p:blipFill>
              <a:blip r:embed="rId21"/>
              <a:stretch>
                <a:fillRect/>
              </a:stretch>
            </p:blipFill>
            <p:spPr>
              <a:xfrm>
                <a:off x="3093056" y="5115721"/>
                <a:ext cx="2485225" cy="1397939"/>
              </a:xfrm>
              <a:prstGeom prst="rect">
                <a:avLst/>
              </a:prstGeom>
              <a:ln w="3175">
                <a:solidFill>
                  <a:prstClr val="ltGray"/>
                </a:solidFill>
              </a:ln>
            </p:spPr>
          </p:pic>
        </mc:Fallback>
      </mc:AlternateContent>
      <mc:AlternateContent xmlns:mc="http://schemas.openxmlformats.org/markup-compatibility/2006" xmlns:pslz="http://schemas.microsoft.com/office/powerpoint/2016/slidezoom">
        <mc:Choice Requires="pslz">
          <p:graphicFrame>
            <p:nvGraphicFramePr>
              <p:cNvPr id="27" name="Slide Zoom 26">
                <a:extLst>
                  <a:ext uri="{FF2B5EF4-FFF2-40B4-BE49-F238E27FC236}">
                    <a16:creationId xmlns:a16="http://schemas.microsoft.com/office/drawing/2014/main" id="{8A5FF3F5-72CA-1555-E759-1A67AB135993}"/>
                  </a:ext>
                </a:extLst>
              </p:cNvPr>
              <p:cNvGraphicFramePr>
                <a:graphicFrameLocks noChangeAspect="1"/>
              </p:cNvGraphicFramePr>
              <p:nvPr>
                <p:extLst>
                  <p:ext uri="{D42A27DB-BD31-4B8C-83A1-F6EECF244321}">
                    <p14:modId xmlns:p14="http://schemas.microsoft.com/office/powerpoint/2010/main" val="1080168875"/>
                  </p:ext>
                </p:extLst>
              </p:nvPr>
            </p:nvGraphicFramePr>
            <p:xfrm>
              <a:off x="5748790" y="5115721"/>
              <a:ext cx="2485225" cy="1397939"/>
            </p:xfrm>
            <a:graphic>
              <a:graphicData uri="http://schemas.microsoft.com/office/powerpoint/2016/slidezoom">
                <pslz:sldZm>
                  <pslz:sldZmObj sldId="300" cId="3498908853">
                    <pslz:zmPr id="{0820E228-6DF2-4DFA-B8AE-14ACD8F10CEE}" returnToParent="0" transitionDur="1000">
                      <p166:blipFill xmlns:p166="http://schemas.microsoft.com/office/powerpoint/2016/6/main">
                        <a:blip r:embed="rId22"/>
                        <a:stretch>
                          <a:fillRect/>
                        </a:stretch>
                      </p166:blipFill>
                      <p166:spPr xmlns:p166="http://schemas.microsoft.com/office/powerpoint/2016/6/main">
                        <a:xfrm>
                          <a:off x="0" y="0"/>
                          <a:ext cx="2485225" cy="1397939"/>
                        </a:xfrm>
                        <a:prstGeom prst="rect">
                          <a:avLst/>
                        </a:prstGeom>
                        <a:ln w="3175">
                          <a:solidFill>
                            <a:prstClr val="ltGray"/>
                          </a:solidFill>
                        </a:ln>
                      </p166:spPr>
                    </pslz:zmPr>
                  </pslz:sldZmObj>
                </pslz:sldZm>
              </a:graphicData>
            </a:graphic>
          </p:graphicFrame>
        </mc:Choice>
        <mc:Fallback xmlns="">
          <p:pic>
            <p:nvPicPr>
              <p:cNvPr id="27" name="Slide Zoom 26">
                <a:extLst>
                  <a:ext uri="{FF2B5EF4-FFF2-40B4-BE49-F238E27FC236}">
                    <a16:creationId xmlns:a16="http://schemas.microsoft.com/office/drawing/2014/main" id="{8A5FF3F5-72CA-1555-E759-1A67AB135993}"/>
                  </a:ext>
                </a:extLst>
              </p:cNvPr>
              <p:cNvPicPr>
                <a:picLocks noGrp="1" noRot="1" noChangeAspect="1" noMove="1" noResize="1" noEditPoints="1" noAdjustHandles="1" noChangeArrowheads="1" noChangeShapeType="1"/>
              </p:cNvPicPr>
              <p:nvPr/>
            </p:nvPicPr>
            <p:blipFill>
              <a:blip r:embed="rId23"/>
              <a:stretch>
                <a:fillRect/>
              </a:stretch>
            </p:blipFill>
            <p:spPr>
              <a:xfrm>
                <a:off x="5748790" y="5115721"/>
                <a:ext cx="2485225" cy="1397939"/>
              </a:xfrm>
              <a:prstGeom prst="rect">
                <a:avLst/>
              </a:prstGeom>
              <a:ln w="3175">
                <a:solidFill>
                  <a:prstClr val="ltGray"/>
                </a:solidFill>
              </a:ln>
            </p:spPr>
          </p:pic>
        </mc:Fallback>
      </mc:AlternateContent>
      <p:sp>
        <p:nvSpPr>
          <p:cNvPr id="28" name="TextBox 27">
            <a:extLst>
              <a:ext uri="{FF2B5EF4-FFF2-40B4-BE49-F238E27FC236}">
                <a16:creationId xmlns:a16="http://schemas.microsoft.com/office/drawing/2014/main" id="{3E55B392-58FA-EBBD-3235-F1AA326C4151}"/>
              </a:ext>
            </a:extLst>
          </p:cNvPr>
          <p:cNvSpPr txBox="1"/>
          <p:nvPr/>
        </p:nvSpPr>
        <p:spPr>
          <a:xfrm>
            <a:off x="437321" y="3198420"/>
            <a:ext cx="2485225" cy="307777"/>
          </a:xfrm>
          <a:prstGeom prst="rect">
            <a:avLst/>
          </a:prstGeom>
          <a:noFill/>
        </p:spPr>
        <p:txBody>
          <a:bodyPr wrap="square" rtlCol="0">
            <a:spAutoFit/>
          </a:bodyPr>
          <a:lstStyle/>
          <a:p>
            <a:pPr algn="ctr"/>
            <a:r>
              <a:rPr lang="en-US" sz="1400" dirty="0"/>
              <a:t>Plan for Excellence</a:t>
            </a:r>
          </a:p>
        </p:txBody>
      </p:sp>
      <p:sp>
        <p:nvSpPr>
          <p:cNvPr id="29" name="TextBox 28">
            <a:extLst>
              <a:ext uri="{FF2B5EF4-FFF2-40B4-BE49-F238E27FC236}">
                <a16:creationId xmlns:a16="http://schemas.microsoft.com/office/drawing/2014/main" id="{6F06943C-CE2C-C078-5C27-59CD7F434828}"/>
              </a:ext>
            </a:extLst>
          </p:cNvPr>
          <p:cNvSpPr txBox="1"/>
          <p:nvPr/>
        </p:nvSpPr>
        <p:spPr>
          <a:xfrm>
            <a:off x="3093056" y="3204308"/>
            <a:ext cx="2485225" cy="307777"/>
          </a:xfrm>
          <a:prstGeom prst="rect">
            <a:avLst/>
          </a:prstGeom>
          <a:noFill/>
        </p:spPr>
        <p:txBody>
          <a:bodyPr wrap="square" rtlCol="0">
            <a:spAutoFit/>
          </a:bodyPr>
          <a:lstStyle/>
          <a:p>
            <a:pPr algn="ctr"/>
            <a:r>
              <a:rPr lang="en-US" sz="1400" dirty="0"/>
              <a:t>People/Process</a:t>
            </a:r>
          </a:p>
        </p:txBody>
      </p:sp>
      <p:sp>
        <p:nvSpPr>
          <p:cNvPr id="30" name="TextBox 29">
            <a:extLst>
              <a:ext uri="{FF2B5EF4-FFF2-40B4-BE49-F238E27FC236}">
                <a16:creationId xmlns:a16="http://schemas.microsoft.com/office/drawing/2014/main" id="{31204F5A-E0B7-A3A9-76E8-A81303397A42}"/>
              </a:ext>
            </a:extLst>
          </p:cNvPr>
          <p:cNvSpPr txBox="1"/>
          <p:nvPr/>
        </p:nvSpPr>
        <p:spPr>
          <a:xfrm>
            <a:off x="5748790" y="3204307"/>
            <a:ext cx="2485225" cy="307777"/>
          </a:xfrm>
          <a:prstGeom prst="rect">
            <a:avLst/>
          </a:prstGeom>
          <a:noFill/>
        </p:spPr>
        <p:txBody>
          <a:bodyPr wrap="square" rtlCol="0">
            <a:spAutoFit/>
          </a:bodyPr>
          <a:lstStyle/>
          <a:p>
            <a:pPr algn="ctr"/>
            <a:r>
              <a:rPr lang="en-US" sz="1400" dirty="0"/>
              <a:t>Values</a:t>
            </a:r>
          </a:p>
        </p:txBody>
      </p:sp>
      <p:sp>
        <p:nvSpPr>
          <p:cNvPr id="31" name="TextBox 30">
            <a:extLst>
              <a:ext uri="{FF2B5EF4-FFF2-40B4-BE49-F238E27FC236}">
                <a16:creationId xmlns:a16="http://schemas.microsoft.com/office/drawing/2014/main" id="{06FF1138-F757-10F1-590F-91CDB2D903A0}"/>
              </a:ext>
            </a:extLst>
          </p:cNvPr>
          <p:cNvSpPr txBox="1"/>
          <p:nvPr/>
        </p:nvSpPr>
        <p:spPr>
          <a:xfrm>
            <a:off x="8404523" y="3198420"/>
            <a:ext cx="2485225" cy="307777"/>
          </a:xfrm>
          <a:prstGeom prst="rect">
            <a:avLst/>
          </a:prstGeom>
          <a:noFill/>
        </p:spPr>
        <p:txBody>
          <a:bodyPr wrap="square" rtlCol="0">
            <a:spAutoFit/>
          </a:bodyPr>
          <a:lstStyle/>
          <a:p>
            <a:pPr algn="ctr"/>
            <a:r>
              <a:rPr lang="en-US" sz="1400" dirty="0"/>
              <a:t>Guiding Principles</a:t>
            </a:r>
          </a:p>
        </p:txBody>
      </p:sp>
      <p:sp>
        <p:nvSpPr>
          <p:cNvPr id="32" name="TextBox 31">
            <a:extLst>
              <a:ext uri="{FF2B5EF4-FFF2-40B4-BE49-F238E27FC236}">
                <a16:creationId xmlns:a16="http://schemas.microsoft.com/office/drawing/2014/main" id="{CA36386C-A67B-75EE-3F98-7CCA67E0335D}"/>
              </a:ext>
            </a:extLst>
          </p:cNvPr>
          <p:cNvSpPr txBox="1"/>
          <p:nvPr/>
        </p:nvSpPr>
        <p:spPr>
          <a:xfrm>
            <a:off x="437321" y="4813234"/>
            <a:ext cx="2485225" cy="307777"/>
          </a:xfrm>
          <a:prstGeom prst="rect">
            <a:avLst/>
          </a:prstGeom>
          <a:noFill/>
        </p:spPr>
        <p:txBody>
          <a:bodyPr wrap="square" rtlCol="0">
            <a:spAutoFit/>
          </a:bodyPr>
          <a:lstStyle/>
          <a:p>
            <a:pPr algn="ctr"/>
            <a:r>
              <a:rPr lang="en-US" sz="1400" dirty="0"/>
              <a:t>Goals</a:t>
            </a:r>
          </a:p>
        </p:txBody>
      </p:sp>
      <p:sp>
        <p:nvSpPr>
          <p:cNvPr id="33" name="TextBox 32">
            <a:extLst>
              <a:ext uri="{FF2B5EF4-FFF2-40B4-BE49-F238E27FC236}">
                <a16:creationId xmlns:a16="http://schemas.microsoft.com/office/drawing/2014/main" id="{E245B1D8-E837-2B7E-CFA2-728FC875B086}"/>
              </a:ext>
            </a:extLst>
          </p:cNvPr>
          <p:cNvSpPr txBox="1"/>
          <p:nvPr/>
        </p:nvSpPr>
        <p:spPr>
          <a:xfrm>
            <a:off x="3093056" y="4819122"/>
            <a:ext cx="2485225" cy="307777"/>
          </a:xfrm>
          <a:prstGeom prst="rect">
            <a:avLst/>
          </a:prstGeom>
          <a:noFill/>
        </p:spPr>
        <p:txBody>
          <a:bodyPr wrap="square" rtlCol="0">
            <a:spAutoFit/>
          </a:bodyPr>
          <a:lstStyle/>
          <a:p>
            <a:pPr algn="ctr"/>
            <a:r>
              <a:rPr lang="en-US" sz="1400" dirty="0"/>
              <a:t>Objectives</a:t>
            </a:r>
          </a:p>
        </p:txBody>
      </p:sp>
      <p:sp>
        <p:nvSpPr>
          <p:cNvPr id="34" name="TextBox 33">
            <a:extLst>
              <a:ext uri="{FF2B5EF4-FFF2-40B4-BE49-F238E27FC236}">
                <a16:creationId xmlns:a16="http://schemas.microsoft.com/office/drawing/2014/main" id="{C139888B-82CA-6798-858E-50FC15236323}"/>
              </a:ext>
            </a:extLst>
          </p:cNvPr>
          <p:cNvSpPr txBox="1"/>
          <p:nvPr/>
        </p:nvSpPr>
        <p:spPr>
          <a:xfrm>
            <a:off x="5748790" y="4819121"/>
            <a:ext cx="2485225" cy="307777"/>
          </a:xfrm>
          <a:prstGeom prst="rect">
            <a:avLst/>
          </a:prstGeom>
          <a:noFill/>
        </p:spPr>
        <p:txBody>
          <a:bodyPr wrap="square" rtlCol="0">
            <a:spAutoFit/>
          </a:bodyPr>
          <a:lstStyle/>
          <a:p>
            <a:pPr algn="ctr"/>
            <a:r>
              <a:rPr lang="en-US" sz="1400" dirty="0"/>
              <a:t>Strategic Alignment</a:t>
            </a:r>
          </a:p>
        </p:txBody>
      </p:sp>
      <p:sp>
        <p:nvSpPr>
          <p:cNvPr id="35" name="TextBox 34">
            <a:extLst>
              <a:ext uri="{FF2B5EF4-FFF2-40B4-BE49-F238E27FC236}">
                <a16:creationId xmlns:a16="http://schemas.microsoft.com/office/drawing/2014/main" id="{98AB4DEE-C11C-18C4-251E-F50BF3E161CA}"/>
              </a:ext>
            </a:extLst>
          </p:cNvPr>
          <p:cNvSpPr txBox="1"/>
          <p:nvPr/>
        </p:nvSpPr>
        <p:spPr>
          <a:xfrm>
            <a:off x="8404523" y="4813234"/>
            <a:ext cx="2485225" cy="307777"/>
          </a:xfrm>
          <a:prstGeom prst="rect">
            <a:avLst/>
          </a:prstGeom>
          <a:noFill/>
        </p:spPr>
        <p:txBody>
          <a:bodyPr wrap="square" rtlCol="0">
            <a:spAutoFit/>
          </a:bodyPr>
          <a:lstStyle/>
          <a:p>
            <a:pPr algn="ctr"/>
            <a:r>
              <a:rPr lang="en-US" sz="1400" dirty="0"/>
              <a:t>Key Initiatives</a:t>
            </a:r>
          </a:p>
        </p:txBody>
      </p:sp>
      <p:sp>
        <p:nvSpPr>
          <p:cNvPr id="36" name="TextBox 35">
            <a:extLst>
              <a:ext uri="{FF2B5EF4-FFF2-40B4-BE49-F238E27FC236}">
                <a16:creationId xmlns:a16="http://schemas.microsoft.com/office/drawing/2014/main" id="{595B2CBE-A71C-0855-5ADB-4F72B0A24E07}"/>
              </a:ext>
            </a:extLst>
          </p:cNvPr>
          <p:cNvSpPr txBox="1"/>
          <p:nvPr/>
        </p:nvSpPr>
        <p:spPr>
          <a:xfrm>
            <a:off x="437321" y="6473905"/>
            <a:ext cx="2485225" cy="307777"/>
          </a:xfrm>
          <a:prstGeom prst="rect">
            <a:avLst/>
          </a:prstGeom>
          <a:noFill/>
        </p:spPr>
        <p:txBody>
          <a:bodyPr wrap="square" rtlCol="0">
            <a:spAutoFit/>
          </a:bodyPr>
          <a:lstStyle/>
          <a:p>
            <a:pPr algn="ctr"/>
            <a:r>
              <a:rPr lang="en-US" sz="1400" dirty="0"/>
              <a:t>Metrics</a:t>
            </a:r>
          </a:p>
        </p:txBody>
      </p:sp>
      <p:sp>
        <p:nvSpPr>
          <p:cNvPr id="37" name="TextBox 36">
            <a:extLst>
              <a:ext uri="{FF2B5EF4-FFF2-40B4-BE49-F238E27FC236}">
                <a16:creationId xmlns:a16="http://schemas.microsoft.com/office/drawing/2014/main" id="{5730B1E0-8EE7-E41B-36D8-21FFCF29EB13}"/>
              </a:ext>
            </a:extLst>
          </p:cNvPr>
          <p:cNvSpPr txBox="1"/>
          <p:nvPr/>
        </p:nvSpPr>
        <p:spPr>
          <a:xfrm>
            <a:off x="3093056" y="6479793"/>
            <a:ext cx="2485225" cy="307777"/>
          </a:xfrm>
          <a:prstGeom prst="rect">
            <a:avLst/>
          </a:prstGeom>
          <a:noFill/>
        </p:spPr>
        <p:txBody>
          <a:bodyPr wrap="square" rtlCol="0">
            <a:spAutoFit/>
          </a:bodyPr>
          <a:lstStyle/>
          <a:p>
            <a:pPr algn="ctr"/>
            <a:r>
              <a:rPr lang="en-US" sz="1400" dirty="0"/>
              <a:t>Plan Summary</a:t>
            </a:r>
          </a:p>
        </p:txBody>
      </p:sp>
      <p:sp>
        <p:nvSpPr>
          <p:cNvPr id="38" name="TextBox 37">
            <a:extLst>
              <a:ext uri="{FF2B5EF4-FFF2-40B4-BE49-F238E27FC236}">
                <a16:creationId xmlns:a16="http://schemas.microsoft.com/office/drawing/2014/main" id="{18C12C8A-5308-F363-C5DC-43F8753462D2}"/>
              </a:ext>
            </a:extLst>
          </p:cNvPr>
          <p:cNvSpPr txBox="1"/>
          <p:nvPr/>
        </p:nvSpPr>
        <p:spPr>
          <a:xfrm>
            <a:off x="5748790" y="6479792"/>
            <a:ext cx="2485225" cy="307777"/>
          </a:xfrm>
          <a:prstGeom prst="rect">
            <a:avLst/>
          </a:prstGeom>
          <a:noFill/>
        </p:spPr>
        <p:txBody>
          <a:bodyPr wrap="square" rtlCol="0">
            <a:spAutoFit/>
          </a:bodyPr>
          <a:lstStyle/>
          <a:p>
            <a:pPr algn="ctr"/>
            <a:r>
              <a:rPr lang="en-US" sz="1400" dirty="0"/>
              <a:t>References</a:t>
            </a:r>
          </a:p>
        </p:txBody>
      </p:sp>
    </p:spTree>
    <p:extLst>
      <p:ext uri="{BB962C8B-B14F-4D97-AF65-F5344CB8AC3E}">
        <p14:creationId xmlns:p14="http://schemas.microsoft.com/office/powerpoint/2010/main" val="31864700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F036C-6523-1E42-5C3B-A697A3BBFB78}"/>
              </a:ext>
            </a:extLst>
          </p:cNvPr>
          <p:cNvSpPr>
            <a:spLocks noGrp="1"/>
          </p:cNvSpPr>
          <p:nvPr>
            <p:ph type="title"/>
          </p:nvPr>
        </p:nvSpPr>
        <p:spPr/>
        <p:txBody>
          <a:bodyPr/>
          <a:lstStyle/>
          <a:p>
            <a:r>
              <a:rPr lang="en-US" dirty="0">
                <a:solidFill>
                  <a:srgbClr val="FFFEFF"/>
                </a:solidFill>
              </a:rPr>
              <a:t>Performance metrics</a:t>
            </a:r>
            <a:endParaRPr lang="en-US" dirty="0"/>
          </a:p>
        </p:txBody>
      </p:sp>
      <p:sp>
        <p:nvSpPr>
          <p:cNvPr id="4" name="Text Placeholder 1">
            <a:extLst>
              <a:ext uri="{FF2B5EF4-FFF2-40B4-BE49-F238E27FC236}">
                <a16:creationId xmlns:a16="http://schemas.microsoft.com/office/drawing/2014/main" id="{5A99A5FD-FCE5-B3D2-3921-859C81450302}"/>
              </a:ext>
            </a:extLst>
          </p:cNvPr>
          <p:cNvSpPr txBox="1">
            <a:spLocks/>
          </p:cNvSpPr>
          <p:nvPr/>
        </p:nvSpPr>
        <p:spPr>
          <a:xfrm>
            <a:off x="402085" y="2562829"/>
            <a:ext cx="11339775" cy="3574312"/>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1">
              <a:spcBef>
                <a:spcPts val="400"/>
              </a:spcBef>
              <a:spcAft>
                <a:spcPts val="600"/>
              </a:spcAft>
              <a:defRPr/>
            </a:pPr>
            <a:r>
              <a:rPr lang="en-US" dirty="0">
                <a:solidFill>
                  <a:prstClr val="black"/>
                </a:solidFill>
                <a:latin typeface="Gill Sans MT" panose="020B0502020104020203"/>
              </a:rPr>
              <a:t>Operations</a:t>
            </a:r>
          </a:p>
          <a:p>
            <a:pPr marL="800100" lvl="1" indent="-342900">
              <a:spcBef>
                <a:spcPts val="400"/>
              </a:spcBef>
              <a:buFont typeface="Arial" panose="020B0604020202020204" pitchFamily="34" charset="0"/>
              <a:buChar char="•"/>
              <a:defRPr/>
            </a:pPr>
            <a:r>
              <a:rPr lang="en-US" sz="1600" dirty="0">
                <a:solidFill>
                  <a:prstClr val="black"/>
                </a:solidFill>
              </a:rPr>
              <a:t>System/Service Uptime (&gt;99.9%)</a:t>
            </a:r>
          </a:p>
          <a:p>
            <a:pPr marL="800100" lvl="1" indent="-342900">
              <a:spcBef>
                <a:spcPts val="400"/>
              </a:spcBef>
              <a:buFont typeface="Arial" panose="020B0604020202020204" pitchFamily="34" charset="0"/>
              <a:buChar char="•"/>
              <a:defRPr/>
            </a:pPr>
            <a:r>
              <a:rPr lang="en-US" sz="1600" dirty="0">
                <a:solidFill>
                  <a:prstClr val="black"/>
                </a:solidFill>
              </a:rPr>
              <a:t>Staffing Turnover (retention)</a:t>
            </a:r>
          </a:p>
          <a:p>
            <a:pPr marL="800100" lvl="1" indent="-342900">
              <a:spcBef>
                <a:spcPts val="400"/>
              </a:spcBef>
              <a:spcAft>
                <a:spcPts val="600"/>
              </a:spcAft>
              <a:buFont typeface="Arial" panose="020B0604020202020204" pitchFamily="34" charset="0"/>
              <a:buChar char="•"/>
              <a:defRPr/>
            </a:pPr>
            <a:r>
              <a:rPr lang="en-US" sz="1600" dirty="0">
                <a:solidFill>
                  <a:prstClr val="black"/>
                </a:solidFill>
              </a:rPr>
              <a:t>Projects Completed On Time and Within Budget</a:t>
            </a:r>
          </a:p>
          <a:p>
            <a:pPr lvl="1">
              <a:spcBef>
                <a:spcPts val="400"/>
              </a:spcBef>
              <a:spcAft>
                <a:spcPts val="600"/>
              </a:spcAft>
              <a:defRPr/>
            </a:pPr>
            <a:r>
              <a:rPr lang="en-US" dirty="0">
                <a:solidFill>
                  <a:prstClr val="black"/>
                </a:solidFill>
                <a:latin typeface="Gill Sans MT" panose="020B0502020104020203"/>
              </a:rPr>
              <a:t>Customer Satisfaction</a:t>
            </a:r>
          </a:p>
          <a:p>
            <a:pPr marL="800100" lvl="1" indent="-342900">
              <a:spcBef>
                <a:spcPts val="400"/>
              </a:spcBef>
              <a:buFont typeface="Arial" panose="020B0604020202020204" pitchFamily="34" charset="0"/>
              <a:buChar char="•"/>
              <a:defRPr/>
            </a:pPr>
            <a:r>
              <a:rPr lang="en-US" sz="1600" dirty="0">
                <a:solidFill>
                  <a:prstClr val="black"/>
                </a:solidFill>
              </a:rPr>
              <a:t>Customer Satisfaction Survey Scores (annual, ticket closure)</a:t>
            </a:r>
          </a:p>
          <a:p>
            <a:pPr marL="800100" lvl="1" indent="-342900">
              <a:spcBef>
                <a:spcPts val="400"/>
              </a:spcBef>
              <a:spcAft>
                <a:spcPts val="600"/>
              </a:spcAft>
              <a:buFont typeface="Arial" panose="020B0604020202020204" pitchFamily="34" charset="0"/>
              <a:buChar char="•"/>
              <a:defRPr/>
            </a:pPr>
            <a:r>
              <a:rPr lang="en-US" sz="1600" dirty="0">
                <a:solidFill>
                  <a:prstClr val="black"/>
                </a:solidFill>
              </a:rPr>
              <a:t>Ticket Volume &amp; Resolution/Fulfillment Time</a:t>
            </a:r>
          </a:p>
          <a:p>
            <a:pPr lvl="1">
              <a:spcBef>
                <a:spcPts val="400"/>
              </a:spcBef>
              <a:spcAft>
                <a:spcPts val="600"/>
              </a:spcAft>
              <a:defRPr/>
            </a:pPr>
            <a:r>
              <a:rPr lang="en-US" dirty="0">
                <a:solidFill>
                  <a:prstClr val="black"/>
                </a:solidFill>
                <a:latin typeface="Gill Sans MT" panose="020B0502020104020203"/>
              </a:rPr>
              <a:t>Finance</a:t>
            </a:r>
          </a:p>
          <a:p>
            <a:pPr marL="800100" lvl="1" indent="-342900">
              <a:spcBef>
                <a:spcPts val="400"/>
              </a:spcBef>
              <a:buFont typeface="Arial" panose="020B0604020202020204" pitchFamily="34" charset="0"/>
              <a:buChar char="•"/>
              <a:defRPr/>
            </a:pPr>
            <a:r>
              <a:rPr lang="en-US" sz="1600" dirty="0">
                <a:solidFill>
                  <a:prstClr val="black"/>
                </a:solidFill>
                <a:latin typeface="Gill Sans MT" panose="020B0502020104020203"/>
              </a:rPr>
              <a:t>Cost Containment/Savings</a:t>
            </a:r>
          </a:p>
          <a:p>
            <a:pPr marL="800100" lvl="1" indent="-342900">
              <a:spcBef>
                <a:spcPts val="400"/>
              </a:spcBef>
              <a:spcAft>
                <a:spcPts val="600"/>
              </a:spcAft>
              <a:buFont typeface="Arial" panose="020B0604020202020204" pitchFamily="34" charset="0"/>
              <a:buChar char="•"/>
              <a:defRPr/>
            </a:pPr>
            <a:r>
              <a:rPr lang="en-US" sz="1600" dirty="0">
                <a:solidFill>
                  <a:prstClr val="black"/>
                </a:solidFill>
                <a:latin typeface="Gill Sans MT" panose="020B0502020104020203"/>
              </a:rPr>
              <a:t>Under Operational Budget</a:t>
            </a:r>
          </a:p>
          <a:p>
            <a:pPr lvl="1">
              <a:spcBef>
                <a:spcPts val="400"/>
              </a:spcBef>
              <a:spcAft>
                <a:spcPts val="600"/>
              </a:spcAft>
              <a:defRPr/>
            </a:pPr>
            <a:r>
              <a:rPr lang="en-US" dirty="0">
                <a:solidFill>
                  <a:prstClr val="black"/>
                </a:solidFill>
                <a:latin typeface="Gill Sans MT" panose="020B0502020104020203"/>
              </a:rPr>
              <a:t>Security/Compliance</a:t>
            </a:r>
          </a:p>
          <a:p>
            <a:pPr marL="800100" lvl="1" indent="-342900">
              <a:spcBef>
                <a:spcPts val="400"/>
              </a:spcBef>
              <a:buFont typeface="Arial" panose="020B0604020202020204" pitchFamily="34" charset="0"/>
              <a:buChar char="•"/>
              <a:defRPr/>
            </a:pPr>
            <a:r>
              <a:rPr lang="en-US" sz="1600" dirty="0">
                <a:solidFill>
                  <a:prstClr val="black"/>
                </a:solidFill>
                <a:latin typeface="Gill Sans MT" panose="020B0502020104020203"/>
              </a:rPr>
              <a:t>Security Audit/Vulnerability Remediation</a:t>
            </a:r>
            <a:endParaRPr kumimoji="0" lang="en-US" sz="16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800100" lvl="1" indent="-342900">
              <a:spcBef>
                <a:spcPts val="400"/>
              </a:spcBef>
              <a:spcAft>
                <a:spcPts val="600"/>
              </a:spcAft>
              <a:buFont typeface="Arial" panose="020B0604020202020204" pitchFamily="34" charset="0"/>
              <a:buChar char="•"/>
              <a:defRPr/>
            </a:pPr>
            <a:r>
              <a:rPr kumimoji="0" lang="en-US" sz="1600" b="0" i="0" u="none" strike="noStrike" kern="1200" cap="none" spc="0" normalizeH="0" baseline="0" noProof="0" dirty="0">
                <a:ln>
                  <a:noFill/>
                </a:ln>
                <a:solidFill>
                  <a:prstClr val="black"/>
                </a:solidFill>
                <a:effectLst/>
                <a:uLnTx/>
                <a:uFillTx/>
                <a:latin typeface="Gill Sans MT" panose="020B0502020104020203"/>
                <a:ea typeface="+mn-ea"/>
                <a:cs typeface="+mn-cs"/>
              </a:rPr>
              <a:t>Security Incident </a:t>
            </a:r>
            <a:r>
              <a:rPr lang="en-US" sz="1600" dirty="0">
                <a:solidFill>
                  <a:prstClr val="black"/>
                </a:solidFill>
                <a:latin typeface="Gill Sans MT" panose="020B0502020104020203"/>
              </a:rPr>
              <a:t>V</a:t>
            </a:r>
            <a:r>
              <a:rPr kumimoji="0" lang="en-US" sz="1600" b="0" i="0" u="none" strike="noStrike" kern="1200" cap="none" spc="0" normalizeH="0" baseline="0" noProof="0" dirty="0" err="1">
                <a:ln>
                  <a:noFill/>
                </a:ln>
                <a:solidFill>
                  <a:prstClr val="black"/>
                </a:solidFill>
                <a:effectLst/>
                <a:uLnTx/>
                <a:uFillTx/>
                <a:latin typeface="Gill Sans MT" panose="020B0502020104020203"/>
                <a:ea typeface="+mn-ea"/>
                <a:cs typeface="+mn-cs"/>
              </a:rPr>
              <a:t>olume</a:t>
            </a:r>
            <a:r>
              <a:rPr kumimoji="0" lang="en-US" sz="1600" b="0" i="0" u="none" strike="noStrike" kern="1200" cap="none" spc="0" normalizeH="0" baseline="0" noProof="0" dirty="0">
                <a:ln>
                  <a:noFill/>
                </a:ln>
                <a:solidFill>
                  <a:prstClr val="black"/>
                </a:solidFill>
                <a:effectLst/>
                <a:uLnTx/>
                <a:uFillTx/>
                <a:latin typeface="Gill Sans MT" panose="020B0502020104020203"/>
                <a:ea typeface="+mn-ea"/>
                <a:cs typeface="+mn-cs"/>
              </a:rPr>
              <a:t> and Severity</a:t>
            </a:r>
            <a:endParaRPr kumimoji="0" lang="en-US" sz="2000" b="0" i="0" u="none" strike="noStrike" kern="1200" cap="none" spc="0" normalizeH="0" baseline="0" noProof="0" dirty="0">
              <a:ln>
                <a:noFill/>
              </a:ln>
              <a:solidFill>
                <a:srgbClr val="977D93"/>
              </a:solidFill>
              <a:effectLst/>
              <a:uLnTx/>
              <a:uFillTx/>
              <a:latin typeface="Gill Sans MT" panose="020B0502020104020203"/>
              <a:ea typeface="+mn-ea"/>
              <a:cs typeface="+mn-cs"/>
            </a:endParaRPr>
          </a:p>
        </p:txBody>
      </p:sp>
      <p:grpSp>
        <p:nvGrpSpPr>
          <p:cNvPr id="5" name="Group 4">
            <a:extLst>
              <a:ext uri="{FF2B5EF4-FFF2-40B4-BE49-F238E27FC236}">
                <a16:creationId xmlns:a16="http://schemas.microsoft.com/office/drawing/2014/main" id="{869991CA-B7D0-93AC-EA4C-B63C240C9F4E}"/>
              </a:ext>
            </a:extLst>
          </p:cNvPr>
          <p:cNvGrpSpPr/>
          <p:nvPr/>
        </p:nvGrpSpPr>
        <p:grpSpPr>
          <a:xfrm>
            <a:off x="6675007" y="2540252"/>
            <a:ext cx="4359034" cy="3729051"/>
            <a:chOff x="6675007" y="1142380"/>
            <a:chExt cx="4359034" cy="3729051"/>
          </a:xfrm>
        </p:grpSpPr>
        <p:sp>
          <p:nvSpPr>
            <p:cNvPr id="6" name="Rectangle 5">
              <a:extLst>
                <a:ext uri="{FF2B5EF4-FFF2-40B4-BE49-F238E27FC236}">
                  <a16:creationId xmlns:a16="http://schemas.microsoft.com/office/drawing/2014/main" id="{933E0881-FCCD-47B3-5EF3-5810637E062F}"/>
                </a:ext>
              </a:extLst>
            </p:cNvPr>
            <p:cNvSpPr/>
            <p:nvPr/>
          </p:nvSpPr>
          <p:spPr bwMode="auto">
            <a:xfrm>
              <a:off x="6943273" y="4601769"/>
              <a:ext cx="3829201" cy="269662"/>
            </a:xfrm>
            <a:prstGeom prst="rect">
              <a:avLst/>
            </a:prstGeom>
            <a:solidFill>
              <a:schemeClr val="accent1"/>
            </a:solidFill>
            <a:ln>
              <a:noFill/>
              <a:headEnd type="none" w="med" len="med"/>
              <a:tailEnd type="none" w="med" len="med"/>
            </a:ln>
            <a:effectLst>
              <a:glow rad="139700">
                <a:schemeClr val="accent2">
                  <a:satMod val="175000"/>
                  <a:alpha val="40000"/>
                </a:schemeClr>
              </a:glo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Gill Sans MT" panose="020B0502020104020203"/>
                <a:ea typeface="Segoe UI" pitchFamily="34" charset="0"/>
                <a:cs typeface="Segoe UI" pitchFamily="34" charset="0"/>
              </a:endParaRPr>
            </a:p>
          </p:txBody>
        </p:sp>
        <p:sp>
          <p:nvSpPr>
            <p:cNvPr id="7" name="Isosceles Triangle 6">
              <a:extLst>
                <a:ext uri="{FF2B5EF4-FFF2-40B4-BE49-F238E27FC236}">
                  <a16:creationId xmlns:a16="http://schemas.microsoft.com/office/drawing/2014/main" id="{A0F28115-A341-BA27-89BE-1750D1660949}"/>
                </a:ext>
              </a:extLst>
            </p:cNvPr>
            <p:cNvSpPr/>
            <p:nvPr/>
          </p:nvSpPr>
          <p:spPr>
            <a:xfrm>
              <a:off x="6675007" y="2347252"/>
              <a:ext cx="2595805" cy="2154826"/>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8" name="Isosceles Triangle 7">
              <a:extLst>
                <a:ext uri="{FF2B5EF4-FFF2-40B4-BE49-F238E27FC236}">
                  <a16:creationId xmlns:a16="http://schemas.microsoft.com/office/drawing/2014/main" id="{605BBAEE-CB0F-06AE-EACE-FE1F49B9DCC4}"/>
                </a:ext>
              </a:extLst>
            </p:cNvPr>
            <p:cNvSpPr/>
            <p:nvPr/>
          </p:nvSpPr>
          <p:spPr>
            <a:xfrm>
              <a:off x="8937157" y="2767289"/>
              <a:ext cx="2096884" cy="1740663"/>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grpSp>
          <p:nvGrpSpPr>
            <p:cNvPr id="9" name="Group 8">
              <a:extLst>
                <a:ext uri="{FF2B5EF4-FFF2-40B4-BE49-F238E27FC236}">
                  <a16:creationId xmlns:a16="http://schemas.microsoft.com/office/drawing/2014/main" id="{05B71630-38C1-9367-DF06-5DF5F1E521B8}"/>
                </a:ext>
              </a:extLst>
            </p:cNvPr>
            <p:cNvGrpSpPr/>
            <p:nvPr/>
          </p:nvGrpSpPr>
          <p:grpSpPr>
            <a:xfrm>
              <a:off x="6943273" y="1142380"/>
              <a:ext cx="3829201" cy="3721336"/>
              <a:chOff x="3031024" y="1295400"/>
              <a:chExt cx="5410200" cy="5257800"/>
            </a:xfrm>
          </p:grpSpPr>
          <p:sp>
            <p:nvSpPr>
              <p:cNvPr id="10" name="Oval 9">
                <a:extLst>
                  <a:ext uri="{FF2B5EF4-FFF2-40B4-BE49-F238E27FC236}">
                    <a16:creationId xmlns:a16="http://schemas.microsoft.com/office/drawing/2014/main" id="{BB97E207-E9B4-55E9-3B1C-063CB1A698F0}"/>
                  </a:ext>
                </a:extLst>
              </p:cNvPr>
              <p:cNvSpPr/>
              <p:nvPr/>
            </p:nvSpPr>
            <p:spPr>
              <a:xfrm>
                <a:off x="4849177" y="1295400"/>
                <a:ext cx="1782497" cy="1905000"/>
              </a:xfrm>
              <a:prstGeom prst="ellipse">
                <a:avLst/>
              </a:prstGeom>
              <a:solidFill>
                <a:srgbClr val="FFFF00"/>
              </a:solidFill>
              <a:ln>
                <a:noFill/>
              </a:ln>
              <a:effectLst>
                <a:glow rad="228600">
                  <a:srgbClr val="FFC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11" name="Isosceles Triangle 10">
                <a:extLst>
                  <a:ext uri="{FF2B5EF4-FFF2-40B4-BE49-F238E27FC236}">
                    <a16:creationId xmlns:a16="http://schemas.microsoft.com/office/drawing/2014/main" id="{FB9E5939-0744-F125-9737-FD8AD17A52E4}"/>
                  </a:ext>
                </a:extLst>
              </p:cNvPr>
              <p:cNvSpPr/>
              <p:nvPr/>
            </p:nvSpPr>
            <p:spPr>
              <a:xfrm>
                <a:off x="3031024" y="1371600"/>
                <a:ext cx="5410200" cy="4663966"/>
              </a:xfrm>
              <a:prstGeom prst="triangle">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12" name="Isosceles Triangle 11">
                <a:extLst>
                  <a:ext uri="{FF2B5EF4-FFF2-40B4-BE49-F238E27FC236}">
                    <a16:creationId xmlns:a16="http://schemas.microsoft.com/office/drawing/2014/main" id="{D35FBB13-D976-3DB6-40E3-4CA54DB0F80A}"/>
                  </a:ext>
                </a:extLst>
              </p:cNvPr>
              <p:cNvSpPr/>
              <p:nvPr/>
            </p:nvSpPr>
            <p:spPr>
              <a:xfrm>
                <a:off x="4830106" y="1371600"/>
                <a:ext cx="1812036" cy="1562100"/>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Gill Sans MT" panose="020B0502020104020203"/>
                    <a:ea typeface="+mn-ea"/>
                    <a:cs typeface="+mn-cs"/>
                  </a:rPr>
                  <a:t>Vision</a:t>
                </a:r>
              </a:p>
            </p:txBody>
          </p:sp>
          <p:sp>
            <p:nvSpPr>
              <p:cNvPr id="13" name="Trapezoid 12">
                <a:extLst>
                  <a:ext uri="{FF2B5EF4-FFF2-40B4-BE49-F238E27FC236}">
                    <a16:creationId xmlns:a16="http://schemas.microsoft.com/office/drawing/2014/main" id="{91A2C4F0-F787-2E63-04D8-E982CD9A562F}"/>
                  </a:ext>
                </a:extLst>
              </p:cNvPr>
              <p:cNvSpPr/>
              <p:nvPr/>
            </p:nvSpPr>
            <p:spPr>
              <a:xfrm>
                <a:off x="3031024" y="5105400"/>
                <a:ext cx="5410200" cy="930166"/>
              </a:xfrm>
              <a:prstGeom prst="trapezoid">
                <a:avLst>
                  <a:gd name="adj" fmla="val 58702"/>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white"/>
                    </a:solidFill>
                    <a:effectLst/>
                    <a:uLnTx/>
                    <a:uFillTx/>
                    <a:latin typeface="Gill Sans MT" panose="020B0502020104020203"/>
                    <a:ea typeface="+mn-ea"/>
                    <a:cs typeface="+mn-cs"/>
                  </a:rPr>
                  <a:t>Mission</a:t>
                </a:r>
              </a:p>
            </p:txBody>
          </p:sp>
          <p:sp>
            <p:nvSpPr>
              <p:cNvPr id="14" name="Trapezoid 13">
                <a:extLst>
                  <a:ext uri="{FF2B5EF4-FFF2-40B4-BE49-F238E27FC236}">
                    <a16:creationId xmlns:a16="http://schemas.microsoft.com/office/drawing/2014/main" id="{3DB6993C-3F8D-68DE-23DE-B7DE871584D3}"/>
                  </a:ext>
                </a:extLst>
              </p:cNvPr>
              <p:cNvSpPr/>
              <p:nvPr/>
            </p:nvSpPr>
            <p:spPr>
              <a:xfrm>
                <a:off x="4402624" y="2933700"/>
                <a:ext cx="2667000" cy="723900"/>
              </a:xfrm>
              <a:prstGeom prst="trapezoid">
                <a:avLst>
                  <a:gd name="adj" fmla="val 59039"/>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Gill Sans MT" panose="020B0502020104020203"/>
                    <a:ea typeface="+mn-ea"/>
                    <a:cs typeface="+mn-cs"/>
                  </a:rPr>
                  <a:t>Goals</a:t>
                </a:r>
              </a:p>
            </p:txBody>
          </p:sp>
          <p:sp>
            <p:nvSpPr>
              <p:cNvPr id="15" name="Trapezoid 14">
                <a:extLst>
                  <a:ext uri="{FF2B5EF4-FFF2-40B4-BE49-F238E27FC236}">
                    <a16:creationId xmlns:a16="http://schemas.microsoft.com/office/drawing/2014/main" id="{31DF74EE-0C46-0BF6-179B-B20B1C53C93A}"/>
                  </a:ext>
                </a:extLst>
              </p:cNvPr>
              <p:cNvSpPr/>
              <p:nvPr/>
            </p:nvSpPr>
            <p:spPr>
              <a:xfrm>
                <a:off x="4021624" y="3657600"/>
                <a:ext cx="3429000" cy="723900"/>
              </a:xfrm>
              <a:prstGeom prst="trapezoid">
                <a:avLst>
                  <a:gd name="adj" fmla="val 52998"/>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Gill Sans MT" panose="020B0502020104020203"/>
                    <a:ea typeface="+mn-ea"/>
                    <a:cs typeface="+mn-cs"/>
                  </a:rPr>
                  <a:t>Objectives</a:t>
                </a:r>
              </a:p>
            </p:txBody>
          </p:sp>
          <p:sp>
            <p:nvSpPr>
              <p:cNvPr id="16" name="Trapezoid 15">
                <a:extLst>
                  <a:ext uri="{FF2B5EF4-FFF2-40B4-BE49-F238E27FC236}">
                    <a16:creationId xmlns:a16="http://schemas.microsoft.com/office/drawing/2014/main" id="{EE28888A-BD2C-514C-626B-347AC4843DCD}"/>
                  </a:ext>
                </a:extLst>
              </p:cNvPr>
              <p:cNvSpPr/>
              <p:nvPr/>
            </p:nvSpPr>
            <p:spPr>
              <a:xfrm>
                <a:off x="3564424" y="4381500"/>
                <a:ext cx="4343400" cy="723900"/>
              </a:xfrm>
              <a:prstGeom prst="trapezoid">
                <a:avLst>
                  <a:gd name="adj" fmla="val 59806"/>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Gill Sans MT" panose="020B0502020104020203"/>
                    <a:ea typeface="+mn-ea"/>
                    <a:cs typeface="+mn-cs"/>
                  </a:rPr>
                  <a:t>Initiatives</a:t>
                </a:r>
              </a:p>
            </p:txBody>
          </p:sp>
          <p:sp>
            <p:nvSpPr>
              <p:cNvPr id="17" name="Rectangle 16">
                <a:extLst>
                  <a:ext uri="{FF2B5EF4-FFF2-40B4-BE49-F238E27FC236}">
                    <a16:creationId xmlns:a16="http://schemas.microsoft.com/office/drawing/2014/main" id="{BC6EA00B-273F-6390-3DE1-FB5FD0FE41E3}"/>
                  </a:ext>
                </a:extLst>
              </p:cNvPr>
              <p:cNvSpPr/>
              <p:nvPr/>
            </p:nvSpPr>
            <p:spPr>
              <a:xfrm>
                <a:off x="3031024" y="6172200"/>
                <a:ext cx="5410200" cy="381000"/>
              </a:xfrm>
              <a:prstGeom prst="rect">
                <a:avLst/>
              </a:prstGeom>
              <a:solidFill>
                <a:schemeClr val="accent2"/>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Gill Sans MT" panose="020B0502020104020203"/>
                    <a:ea typeface="+mn-ea"/>
                    <a:cs typeface="+mn-cs"/>
                  </a:rPr>
                  <a:t>People / Processes / Values / Principles</a:t>
                </a:r>
              </a:p>
            </p:txBody>
          </p:sp>
          <p:sp>
            <p:nvSpPr>
              <p:cNvPr id="18" name="Isosceles Triangle 17">
                <a:extLst>
                  <a:ext uri="{FF2B5EF4-FFF2-40B4-BE49-F238E27FC236}">
                    <a16:creationId xmlns:a16="http://schemas.microsoft.com/office/drawing/2014/main" id="{1A9685E5-9EAE-88A7-D1FA-A757EE580615}"/>
                  </a:ext>
                </a:extLst>
              </p:cNvPr>
              <p:cNvSpPr/>
              <p:nvPr/>
            </p:nvSpPr>
            <p:spPr bwMode="auto">
              <a:xfrm>
                <a:off x="3031024" y="1371601"/>
                <a:ext cx="5410200" cy="4663966"/>
              </a:xfrm>
              <a:prstGeom prst="triangle">
                <a:avLst>
                  <a:gd name="adj" fmla="val 50178"/>
                </a:avLst>
              </a:prstGeom>
              <a:noFill/>
              <a:ln w="28575">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Gill Sans MT" panose="020B0502020104020203"/>
                  <a:ea typeface="Segoe UI" pitchFamily="34" charset="0"/>
                  <a:cs typeface="Segoe UI" pitchFamily="34" charset="0"/>
                </a:endParaRPr>
              </a:p>
            </p:txBody>
          </p:sp>
          <p:cxnSp>
            <p:nvCxnSpPr>
              <p:cNvPr id="19" name="Straight Connector 18">
                <a:extLst>
                  <a:ext uri="{FF2B5EF4-FFF2-40B4-BE49-F238E27FC236}">
                    <a16:creationId xmlns:a16="http://schemas.microsoft.com/office/drawing/2014/main" id="{8BF394B8-B8DF-45B7-F609-E443CFEB4355}"/>
                  </a:ext>
                </a:extLst>
              </p:cNvPr>
              <p:cNvCxnSpPr/>
              <p:nvPr/>
            </p:nvCxnSpPr>
            <p:spPr>
              <a:xfrm>
                <a:off x="4829927" y="2933700"/>
                <a:ext cx="1812215"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8AC4C44F-B97C-3C02-5CD6-330D112E5F44}"/>
                  </a:ext>
                </a:extLst>
              </p:cNvPr>
              <p:cNvCxnSpPr>
                <a:cxnSpLocks/>
              </p:cNvCxnSpPr>
              <p:nvPr/>
            </p:nvCxnSpPr>
            <p:spPr>
              <a:xfrm>
                <a:off x="3564424" y="5101790"/>
                <a:ext cx="4343400"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3976862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AF31D-EF5E-4BBC-47BD-D9B482B263D9}"/>
              </a:ext>
            </a:extLst>
          </p:cNvPr>
          <p:cNvSpPr>
            <a:spLocks noGrp="1"/>
          </p:cNvSpPr>
          <p:nvPr>
            <p:ph type="title"/>
          </p:nvPr>
        </p:nvSpPr>
        <p:spPr/>
        <p:txBody>
          <a:bodyPr/>
          <a:lstStyle/>
          <a:p>
            <a:r>
              <a:rPr lang="en-US" dirty="0"/>
              <a:t>Plan </a:t>
            </a:r>
            <a:r>
              <a:rPr lang="en-US" dirty="0" err="1"/>
              <a:t>SummARY</a:t>
            </a:r>
            <a:endParaRPr lang="en-US" dirty="0"/>
          </a:p>
        </p:txBody>
      </p:sp>
      <p:sp>
        <p:nvSpPr>
          <p:cNvPr id="3" name="Text Placeholder 2">
            <a:extLst>
              <a:ext uri="{FF2B5EF4-FFF2-40B4-BE49-F238E27FC236}">
                <a16:creationId xmlns:a16="http://schemas.microsoft.com/office/drawing/2014/main" id="{0513531F-4FBB-CF25-2139-62CFF0150D10}"/>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1406030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F52B2DE-1808-C571-FCD0-37AA489EBCA6}"/>
              </a:ext>
            </a:extLst>
          </p:cNvPr>
          <p:cNvSpPr/>
          <p:nvPr/>
        </p:nvSpPr>
        <p:spPr>
          <a:xfrm>
            <a:off x="452131" y="3689474"/>
            <a:ext cx="11282669" cy="1001027"/>
          </a:xfrm>
          <a:prstGeom prst="rect">
            <a:avLst/>
          </a:prstGeom>
          <a:solidFill>
            <a:srgbClr val="969FA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10" name="Rectangle 9">
            <a:extLst>
              <a:ext uri="{FF2B5EF4-FFF2-40B4-BE49-F238E27FC236}">
                <a16:creationId xmlns:a16="http://schemas.microsoft.com/office/drawing/2014/main" id="{C2F718A3-AD5A-5807-F2A7-27382CFBFF2A}"/>
              </a:ext>
            </a:extLst>
          </p:cNvPr>
          <p:cNvSpPr/>
          <p:nvPr/>
        </p:nvSpPr>
        <p:spPr>
          <a:xfrm>
            <a:off x="452131" y="2650760"/>
            <a:ext cx="11282669" cy="1001027"/>
          </a:xfrm>
          <a:prstGeom prst="rect">
            <a:avLst/>
          </a:prstGeom>
          <a:solidFill>
            <a:srgbClr val="4590B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9" name="Rectangle 8">
            <a:extLst>
              <a:ext uri="{FF2B5EF4-FFF2-40B4-BE49-F238E27FC236}">
                <a16:creationId xmlns:a16="http://schemas.microsoft.com/office/drawing/2014/main" id="{B4E53E5C-83B9-25C1-EE5E-EBB733D26487}"/>
              </a:ext>
            </a:extLst>
          </p:cNvPr>
          <p:cNvSpPr/>
          <p:nvPr/>
        </p:nvSpPr>
        <p:spPr>
          <a:xfrm>
            <a:off x="452131" y="1617046"/>
            <a:ext cx="11282669" cy="1001027"/>
          </a:xfrm>
          <a:prstGeom prst="rect">
            <a:avLst/>
          </a:prstGeom>
          <a:solidFill>
            <a:srgbClr val="1A32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3" name="TextBox 2">
            <a:extLst>
              <a:ext uri="{FF2B5EF4-FFF2-40B4-BE49-F238E27FC236}">
                <a16:creationId xmlns:a16="http://schemas.microsoft.com/office/drawing/2014/main" id="{D3210BDF-3DAA-2A51-8D51-94A19A4CDF7D}"/>
              </a:ext>
            </a:extLst>
          </p:cNvPr>
          <p:cNvSpPr txBox="1"/>
          <p:nvPr/>
        </p:nvSpPr>
        <p:spPr>
          <a:xfrm>
            <a:off x="371746" y="954285"/>
            <a:ext cx="11182350" cy="338554"/>
          </a:xfrm>
          <a:prstGeom prst="rect">
            <a:avLst/>
          </a:prstGeom>
          <a:noFill/>
        </p:spPr>
        <p:txBody>
          <a:bodyPr wrap="square">
            <a:spAutoFit/>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Gill Sans MT" panose="020B0502020104020203" pitchFamily="34" charset="0"/>
                <a:ea typeface="+mn-ea"/>
                <a:cs typeface="Arial"/>
              </a:rPr>
              <a:t>VISION</a:t>
            </a:r>
            <a:r>
              <a:rPr kumimoji="0" lang="en-US" sz="16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Arial"/>
              </a:rPr>
              <a:t>:  We will be a </a:t>
            </a:r>
            <a:r>
              <a:rPr kumimoji="0" lang="en-US" sz="1600" b="1" i="0" u="none" strike="noStrike" kern="1200" cap="none" spc="0" normalizeH="0" baseline="0" noProof="0" dirty="0">
                <a:ln>
                  <a:noFill/>
                </a:ln>
                <a:solidFill>
                  <a:prstClr val="black"/>
                </a:solidFill>
                <a:effectLst/>
                <a:uLnTx/>
                <a:uFillTx/>
                <a:latin typeface="Gill Sans MT" panose="020B0502020104020203" pitchFamily="34" charset="0"/>
                <a:ea typeface="+mn-ea"/>
                <a:cs typeface="Arial"/>
              </a:rPr>
              <a:t>trusted partner </a:t>
            </a:r>
            <a:r>
              <a:rPr kumimoji="0" lang="en-US" sz="16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Arial"/>
              </a:rPr>
              <a:t>who </a:t>
            </a:r>
            <a:r>
              <a:rPr kumimoji="0" lang="en-US" sz="1600" b="1" i="0" u="none" strike="noStrike" kern="1200" cap="none" spc="0" normalizeH="0" baseline="0" noProof="0" dirty="0">
                <a:ln>
                  <a:noFill/>
                </a:ln>
                <a:solidFill>
                  <a:prstClr val="black"/>
                </a:solidFill>
                <a:effectLst/>
                <a:uLnTx/>
                <a:uFillTx/>
                <a:latin typeface="Gill Sans MT" panose="020B0502020104020203" pitchFamily="34" charset="0"/>
                <a:ea typeface="+mn-ea"/>
                <a:cs typeface="Arial"/>
              </a:rPr>
              <a:t>creates lasting value </a:t>
            </a:r>
            <a:r>
              <a:rPr kumimoji="0" lang="en-US" sz="16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Arial"/>
              </a:rPr>
              <a:t>by way of our </a:t>
            </a:r>
            <a:r>
              <a:rPr kumimoji="0" lang="en-US" sz="1600" b="1" i="0" u="none" strike="noStrike" kern="1200" cap="none" spc="0" normalizeH="0" baseline="0" noProof="0" dirty="0">
                <a:ln>
                  <a:noFill/>
                </a:ln>
                <a:solidFill>
                  <a:prstClr val="black"/>
                </a:solidFill>
                <a:effectLst/>
                <a:uLnTx/>
                <a:uFillTx/>
                <a:latin typeface="Gill Sans MT" panose="020B0502020104020203" pitchFamily="34" charset="0"/>
                <a:ea typeface="+mn-ea"/>
                <a:cs typeface="Arial"/>
              </a:rPr>
              <a:t>agility, service, and innovation</a:t>
            </a:r>
            <a:endParaRPr kumimoji="0" lang="en-US" sz="16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Arial"/>
            </a:endParaRPr>
          </a:p>
        </p:txBody>
      </p:sp>
      <p:sp>
        <p:nvSpPr>
          <p:cNvPr id="5" name="TextBox 4">
            <a:extLst>
              <a:ext uri="{FF2B5EF4-FFF2-40B4-BE49-F238E27FC236}">
                <a16:creationId xmlns:a16="http://schemas.microsoft.com/office/drawing/2014/main" id="{990135E7-595B-A1E1-FF00-A1041441062A}"/>
              </a:ext>
            </a:extLst>
          </p:cNvPr>
          <p:cNvSpPr txBox="1"/>
          <p:nvPr/>
        </p:nvSpPr>
        <p:spPr>
          <a:xfrm>
            <a:off x="371746" y="4735975"/>
            <a:ext cx="11334750" cy="338554"/>
          </a:xfrm>
          <a:prstGeom prst="rect">
            <a:avLst/>
          </a:prstGeom>
          <a:noFill/>
        </p:spPr>
        <p:txBody>
          <a:bodyPr wrap="square">
            <a:spAutoFit/>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Gill Sans MT" panose="020B0502020104020203" pitchFamily="34" charset="0"/>
                <a:ea typeface="+mn-ea"/>
                <a:cs typeface="Arial" panose="020B0604020202020204" pitchFamily="34" charset="0"/>
              </a:rPr>
              <a:t>MISSION</a:t>
            </a:r>
            <a:r>
              <a:rPr kumimoji="0" lang="en-US" sz="16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Arial" panose="020B0604020202020204" pitchFamily="34" charset="0"/>
              </a:rPr>
              <a:t>:  </a:t>
            </a:r>
            <a:r>
              <a:rPr kumimoji="0" lang="en-US" sz="1600" b="0" i="0" u="sng" strike="noStrike" kern="1200" cap="none" spc="0" normalizeH="0" baseline="0" noProof="0" dirty="0">
                <a:ln>
                  <a:noFill/>
                </a:ln>
                <a:solidFill>
                  <a:prstClr val="black"/>
                </a:solidFill>
                <a:effectLst/>
                <a:uLnTx/>
                <a:uFillTx/>
                <a:latin typeface="Gill Sans MT" panose="020B0502020104020203" pitchFamily="34" charset="0"/>
                <a:ea typeface="+mn-ea"/>
                <a:cs typeface="Arial" panose="020B0604020202020204" pitchFamily="34" charset="0"/>
              </a:rPr>
              <a:t>We enable</a:t>
            </a:r>
            <a:r>
              <a:rPr kumimoji="0" lang="en-US" sz="16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Arial" panose="020B0604020202020204" pitchFamily="34" charset="0"/>
              </a:rPr>
              <a:t> </a:t>
            </a:r>
            <a:r>
              <a:rPr kumimoji="0" lang="en-US" sz="1600" b="0" i="0" u="none" strike="noStrike" kern="1200" cap="none" spc="0" normalizeH="0" baseline="0" noProof="0" dirty="0">
                <a:ln>
                  <a:noFill/>
                </a:ln>
                <a:solidFill>
                  <a:prstClr val="black"/>
                </a:solidFill>
                <a:effectLst/>
                <a:uLnTx/>
                <a:uFillTx/>
                <a:latin typeface="Gill Sans MT" panose="020B0502020104020203"/>
                <a:ea typeface="+mn-ea"/>
                <a:cs typeface="+mn-cs"/>
              </a:rPr>
              <a:t>HCA to deliver its programs through </a:t>
            </a:r>
            <a:r>
              <a:rPr kumimoji="0" lang="en-US" sz="1600" b="1" i="0" u="none" strike="noStrike" kern="1200" cap="none" spc="0" normalizeH="0" baseline="0" noProof="0" dirty="0">
                <a:ln>
                  <a:noFill/>
                </a:ln>
                <a:solidFill>
                  <a:prstClr val="black"/>
                </a:solidFill>
                <a:effectLst/>
                <a:uLnTx/>
                <a:uFillTx/>
                <a:latin typeface="Gill Sans MT" panose="020B0502020104020203"/>
                <a:ea typeface="+mn-ea"/>
                <a:cs typeface="+mn-cs"/>
              </a:rPr>
              <a:t>secure, fast, and reliable technology </a:t>
            </a:r>
            <a:endParaRPr kumimoji="0" lang="en-US" sz="16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Arial" panose="020B0604020202020204" pitchFamily="34" charset="0"/>
            </a:endParaRPr>
          </a:p>
        </p:txBody>
      </p:sp>
      <p:sp>
        <p:nvSpPr>
          <p:cNvPr id="6" name="Text Placeholder 1">
            <a:extLst>
              <a:ext uri="{FF2B5EF4-FFF2-40B4-BE49-F238E27FC236}">
                <a16:creationId xmlns:a16="http://schemas.microsoft.com/office/drawing/2014/main" id="{6EACE86E-6B94-A0BF-BF77-90F528D3F773}"/>
              </a:ext>
            </a:extLst>
          </p:cNvPr>
          <p:cNvSpPr txBox="1">
            <a:spLocks/>
          </p:cNvSpPr>
          <p:nvPr/>
        </p:nvSpPr>
        <p:spPr>
          <a:xfrm>
            <a:off x="813866" y="628332"/>
            <a:ext cx="3053069" cy="4458912"/>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US" sz="1400" b="1" i="0" u="none" strike="noStrike" kern="1200" cap="none" spc="0" normalizeH="0" baseline="0" noProof="0" dirty="0">
                <a:ln>
                  <a:noFill/>
                </a:ln>
                <a:solidFill>
                  <a:srgbClr val="4590B8"/>
                </a:solidFill>
                <a:effectLst/>
                <a:uLnTx/>
                <a:uFillTx/>
                <a:latin typeface="Gill Sans MT" panose="020B0502020104020203"/>
                <a:ea typeface="+mn-ea"/>
                <a:cs typeface="+mn-cs"/>
              </a:rPr>
              <a:t>GOALS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US" sz="1100" b="1" i="0" u="none" strike="noStrike" kern="1200" cap="none" spc="0" normalizeH="0" baseline="0" noProof="0" dirty="0">
                <a:ln>
                  <a:noFill/>
                </a:ln>
                <a:solidFill>
                  <a:prstClr val="white"/>
                </a:solidFill>
                <a:effectLst/>
                <a:uLnTx/>
                <a:uFillTx/>
                <a:latin typeface="Gill Sans MT" panose="020B0502020104020203"/>
                <a:ea typeface="+mn-ea"/>
                <a:cs typeface="+mn-cs"/>
              </a:rPr>
              <a:t>Customer Experience</a:t>
            </a:r>
          </a:p>
          <a:p>
            <a:pPr marL="457200" marR="0" lvl="1" indent="0" algn="l" defTabSz="457200" rtl="0" eaLnBrk="1" fontAlgn="auto" latinLnBrk="0" hangingPunct="1">
              <a:lnSpc>
                <a:spcPct val="100000"/>
              </a:lnSpc>
              <a:spcBef>
                <a:spcPts val="0"/>
              </a:spcBef>
              <a:spcAft>
                <a:spcPts val="600"/>
              </a:spcAft>
              <a:buClrTx/>
              <a:buSzTx/>
              <a:buFontTx/>
              <a:buNone/>
              <a:tabLst/>
              <a:defRPr/>
            </a:pPr>
            <a:r>
              <a:rPr kumimoji="0" lang="en-US" sz="1100" b="0" i="1" u="none" strike="noStrike" kern="1200" cap="none" spc="0" normalizeH="0" baseline="0" noProof="0" dirty="0">
                <a:ln>
                  <a:noFill/>
                </a:ln>
                <a:solidFill>
                  <a:prstClr val="white"/>
                </a:solidFill>
                <a:effectLst/>
                <a:uLnTx/>
                <a:uFillTx/>
                <a:latin typeface="Aptos" panose="020B0004020202020204" pitchFamily="34" charset="0"/>
                <a:ea typeface="Aptos" panose="020B0004020202020204" pitchFamily="34" charset="0"/>
                <a:cs typeface="Aptos" panose="020B0004020202020204" pitchFamily="34" charset="0"/>
              </a:rPr>
              <a:t>Enhance the digital experience for all users of HCA systems by delivering intuitive, accessible, and intelligent IT services.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US" sz="1100" b="1" i="0" u="none" strike="noStrike" kern="1200" cap="none" spc="0" normalizeH="0" baseline="0" noProof="0" dirty="0">
                <a:ln>
                  <a:noFill/>
                </a:ln>
                <a:solidFill>
                  <a:prstClr val="white"/>
                </a:solidFill>
                <a:effectLst/>
                <a:uLnTx/>
                <a:uFillTx/>
                <a:latin typeface="Gill Sans MT" panose="020B0502020104020203"/>
                <a:ea typeface="+mn-ea"/>
                <a:cs typeface="+mn-cs"/>
              </a:rPr>
              <a:t>Digital Transformation</a:t>
            </a:r>
          </a:p>
          <a:p>
            <a:pPr marL="457200" marR="0" lvl="1" indent="0" algn="l" defTabSz="457200" rtl="0" eaLnBrk="1" fontAlgn="auto" latinLnBrk="0" hangingPunct="1">
              <a:lnSpc>
                <a:spcPct val="100000"/>
              </a:lnSpc>
              <a:spcBef>
                <a:spcPts val="0"/>
              </a:spcBef>
              <a:spcAft>
                <a:spcPts val="1200"/>
              </a:spcAft>
              <a:buClrTx/>
              <a:buSzTx/>
              <a:buFontTx/>
              <a:buNone/>
              <a:tabLst/>
              <a:defRPr/>
            </a:pPr>
            <a:r>
              <a:rPr kumimoji="0" lang="en-US" sz="1100" b="0" i="1" u="none" strike="noStrike" kern="1200" cap="none" spc="0" normalizeH="0" baseline="0" noProof="0" dirty="0">
                <a:ln>
                  <a:noFill/>
                </a:ln>
                <a:solidFill>
                  <a:prstClr val="white"/>
                </a:solidFill>
                <a:effectLst/>
                <a:uLnTx/>
                <a:uFillTx/>
                <a:latin typeface="Aptos" panose="020B0004020202020204" pitchFamily="34" charset="0"/>
                <a:ea typeface="Aptos" panose="020B0004020202020204" pitchFamily="34" charset="0"/>
                <a:cs typeface="Aptos" panose="020B0004020202020204" pitchFamily="34" charset="0"/>
              </a:rPr>
              <a:t>Leverage emerging technologies, modern development practices, and data-driven insights to deliver intelligent, high value digital solutions.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US" sz="1100" b="1" i="0" u="none" strike="noStrike" kern="1200" cap="none" spc="0" normalizeH="0" baseline="0" noProof="0" dirty="0">
                <a:ln>
                  <a:noFill/>
                </a:ln>
                <a:solidFill>
                  <a:prstClr val="white"/>
                </a:solidFill>
                <a:effectLst/>
                <a:uLnTx/>
                <a:uFillTx/>
                <a:latin typeface="Gill Sans MT" panose="020B0502020104020203"/>
                <a:ea typeface="+mn-ea"/>
                <a:cs typeface="+mn-cs"/>
              </a:rPr>
              <a:t>Stable Infrastructure</a:t>
            </a:r>
          </a:p>
          <a:p>
            <a:pPr marL="457200" marR="0" lvl="1" indent="0" algn="l" defTabSz="457200" rtl="0" eaLnBrk="1" fontAlgn="auto" latinLnBrk="0" hangingPunct="1">
              <a:lnSpc>
                <a:spcPct val="100000"/>
              </a:lnSpc>
              <a:spcBef>
                <a:spcPts val="0"/>
              </a:spcBef>
              <a:spcAft>
                <a:spcPts val="600"/>
              </a:spcAft>
              <a:buClrTx/>
              <a:buSzTx/>
              <a:buFontTx/>
              <a:buNone/>
              <a:tabLst/>
              <a:defRPr/>
            </a:pPr>
            <a:r>
              <a:rPr kumimoji="0" lang="en-US" sz="1100" b="0" i="1" u="none" strike="noStrike" kern="1200" cap="none" spc="0" normalizeH="0" baseline="0" noProof="0" dirty="0">
                <a:ln>
                  <a:noFill/>
                </a:ln>
                <a:solidFill>
                  <a:prstClr val="white"/>
                </a:solidFill>
                <a:effectLst/>
                <a:uLnTx/>
                <a:uFillTx/>
                <a:latin typeface="Aptos" panose="020B0004020202020204" pitchFamily="34" charset="0"/>
                <a:ea typeface="Aptos" panose="020B0004020202020204" pitchFamily="34" charset="0"/>
                <a:cs typeface="Aptos" panose="020B0004020202020204" pitchFamily="34" charset="0"/>
              </a:rPr>
              <a:t>Ensure system reliability, security, and adherence to regulatory requirements.</a:t>
            </a:r>
            <a:endParaRPr kumimoji="0" lang="en-US" sz="900" b="0" i="0" u="none" strike="noStrike" kern="1200" cap="none" spc="0" normalizeH="0" baseline="0" noProof="0" dirty="0">
              <a:ln>
                <a:noFill/>
              </a:ln>
              <a:solidFill>
                <a:prstClr val="white"/>
              </a:solidFill>
              <a:effectLst/>
              <a:uLnTx/>
              <a:uFillTx/>
              <a:latin typeface="Gill Sans MT" panose="020B0502020104020203"/>
              <a:ea typeface="+mn-ea"/>
              <a:cs typeface="+mn-cs"/>
            </a:endParaRPr>
          </a:p>
        </p:txBody>
      </p:sp>
      <p:sp>
        <p:nvSpPr>
          <p:cNvPr id="7" name="Text Placeholder 1">
            <a:extLst>
              <a:ext uri="{FF2B5EF4-FFF2-40B4-BE49-F238E27FC236}">
                <a16:creationId xmlns:a16="http://schemas.microsoft.com/office/drawing/2014/main" id="{B994C18A-837B-CB4F-7025-BE47D006A708}"/>
              </a:ext>
            </a:extLst>
          </p:cNvPr>
          <p:cNvSpPr txBox="1">
            <a:spLocks/>
          </p:cNvSpPr>
          <p:nvPr/>
        </p:nvSpPr>
        <p:spPr>
          <a:xfrm>
            <a:off x="4048962" y="578092"/>
            <a:ext cx="3076569" cy="4458912"/>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600"/>
              </a:spcAft>
              <a:buClrTx/>
              <a:buSzTx/>
              <a:buFontTx/>
              <a:buNone/>
              <a:tabLst/>
              <a:defRPr/>
            </a:pPr>
            <a:endParaRPr kumimoji="0" lang="en-US" sz="1400" b="1" i="0" u="none" strike="noStrike" kern="1200" cap="none" spc="0" normalizeH="0" baseline="0" noProof="0" dirty="0">
              <a:ln>
                <a:noFill/>
              </a:ln>
              <a:solidFill>
                <a:srgbClr val="4590B8"/>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US" sz="1400" b="1" i="0" u="none" strike="noStrike" kern="1200" cap="none" spc="0" normalizeH="0" baseline="0" noProof="0" dirty="0">
                <a:ln>
                  <a:noFill/>
                </a:ln>
                <a:solidFill>
                  <a:srgbClr val="4590B8"/>
                </a:solidFill>
                <a:effectLst/>
                <a:uLnTx/>
                <a:uFillTx/>
                <a:latin typeface="Gill Sans MT" panose="020B0502020104020203"/>
                <a:ea typeface="+mn-ea"/>
                <a:cs typeface="+mn-cs"/>
              </a:rPr>
              <a:t>OBJECTIVES</a:t>
            </a:r>
            <a:endParaRPr kumimoji="0" lang="en-US" sz="11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1" indent="0" algn="l" defTabSz="457200" rtl="0" eaLnBrk="1" fontAlgn="auto" latinLnBrk="0" hangingPunct="1">
              <a:lnSpc>
                <a:spcPct val="100000"/>
              </a:lnSpc>
              <a:spcBef>
                <a:spcPts val="0"/>
              </a:spcBef>
              <a:spcAft>
                <a:spcPts val="60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1" indent="0" algn="l" defTabSz="457200" rtl="0" eaLnBrk="1" fontAlgn="auto" latinLnBrk="0" hangingPunct="1">
              <a:lnSpc>
                <a:spcPct val="100000"/>
              </a:lnSpc>
              <a:spcBef>
                <a:spcPts val="0"/>
              </a:spcBef>
              <a:spcAft>
                <a:spcPts val="60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ill Sans MT" panose="020B0502020104020203"/>
                <a:ea typeface="+mn-ea"/>
                <a:cs typeface="+mn-cs"/>
              </a:rPr>
              <a:t>Enable Digital Equity …………………………….</a:t>
            </a:r>
          </a:p>
          <a:p>
            <a:pPr marL="0" marR="0" lvl="1" indent="0" algn="l" defTabSz="457200" rtl="0" eaLnBrk="1" fontAlgn="auto" latinLnBrk="0" hangingPunct="1">
              <a:lnSpc>
                <a:spcPct val="100000"/>
              </a:lnSpc>
              <a:spcBef>
                <a:spcPts val="0"/>
              </a:spcBef>
              <a:spcAft>
                <a:spcPts val="60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ill Sans MT" panose="020B0502020104020203"/>
                <a:ea typeface="+mn-ea"/>
                <a:cs typeface="+mn-cs"/>
              </a:rPr>
              <a:t>Optimize Workflows ……………………………</a:t>
            </a:r>
          </a:p>
          <a:p>
            <a:pPr marL="0" marR="0" lvl="1" indent="0" algn="l" defTabSz="457200" rtl="0" eaLnBrk="1" fontAlgn="auto" latinLnBrk="0" hangingPunct="1">
              <a:lnSpc>
                <a:spcPct val="100000"/>
              </a:lnSpc>
              <a:spcBef>
                <a:spcPts val="0"/>
              </a:spcBef>
              <a:spcAft>
                <a:spcPts val="60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ill Sans MT" panose="020B0502020104020203"/>
                <a:ea typeface="+mn-ea"/>
                <a:cs typeface="+mn-cs"/>
              </a:rPr>
              <a:t>Mature IT Service Delivery ……………………...</a:t>
            </a:r>
          </a:p>
          <a:p>
            <a:pPr marL="0" marR="0" lvl="1" indent="0" algn="l" defTabSz="457200" rtl="0" eaLnBrk="1" fontAlgn="auto" latinLnBrk="0" hangingPunct="1">
              <a:lnSpc>
                <a:spcPct val="100000"/>
              </a:lnSpc>
              <a:spcBef>
                <a:spcPts val="0"/>
              </a:spcBef>
              <a:spcAft>
                <a:spcPts val="60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1" indent="0" algn="l" defTabSz="457200" rtl="0" eaLnBrk="1" fontAlgn="auto" latinLnBrk="0" hangingPunct="1">
              <a:lnSpc>
                <a:spcPct val="100000"/>
              </a:lnSpc>
              <a:spcBef>
                <a:spcPts val="0"/>
              </a:spcBef>
              <a:spcAft>
                <a:spcPts val="60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ill Sans MT" panose="020B0502020104020203"/>
                <a:ea typeface="+mn-ea"/>
                <a:cs typeface="+mn-cs"/>
              </a:rPr>
              <a:t>Exploit Emerging Technology ……………………</a:t>
            </a:r>
          </a:p>
          <a:p>
            <a:pPr marL="0" marR="0" lvl="1" indent="0" algn="l" defTabSz="457200" rtl="0" eaLnBrk="1" fontAlgn="auto" latinLnBrk="0" hangingPunct="1">
              <a:lnSpc>
                <a:spcPct val="100000"/>
              </a:lnSpc>
              <a:spcBef>
                <a:spcPts val="0"/>
              </a:spcBef>
              <a:spcAft>
                <a:spcPts val="60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ill Sans MT" panose="020B0502020104020203"/>
                <a:ea typeface="+mn-ea"/>
                <a:cs typeface="+mn-cs"/>
              </a:rPr>
              <a:t>Advance Interoperability ………………………...</a:t>
            </a:r>
          </a:p>
          <a:p>
            <a:pPr marL="0" marR="0" lvl="1" indent="0" algn="l" defTabSz="457200" rtl="0" eaLnBrk="1" fontAlgn="auto" latinLnBrk="0" hangingPunct="1">
              <a:lnSpc>
                <a:spcPct val="100000"/>
              </a:lnSpc>
              <a:spcBef>
                <a:spcPts val="0"/>
              </a:spcBef>
              <a:spcAft>
                <a:spcPts val="60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ill Sans MT" panose="020B0502020104020203"/>
                <a:ea typeface="+mn-ea"/>
                <a:cs typeface="+mn-cs"/>
              </a:rPr>
              <a:t>Evolve Data Architecture ………………………..</a:t>
            </a:r>
          </a:p>
          <a:p>
            <a:pPr marL="0" marR="0" lvl="0" indent="0" algn="l" defTabSz="457200" rtl="0" eaLnBrk="1" fontAlgn="auto" latinLnBrk="0" hangingPunct="1">
              <a:lnSpc>
                <a:spcPct val="100000"/>
              </a:lnSpc>
              <a:spcBef>
                <a:spcPts val="0"/>
              </a:spcBef>
              <a:spcAft>
                <a:spcPts val="600"/>
              </a:spcAft>
              <a:buClrTx/>
              <a:buSzTx/>
              <a:buFontTx/>
              <a:buNone/>
              <a:tabLst/>
              <a:defRPr/>
            </a:pPr>
            <a:endParaRPr kumimoji="0" lang="en-US" sz="1100" b="1" i="0" u="none" strike="noStrike" kern="1200" cap="none" spc="0" normalizeH="0" baseline="0" noProof="0" dirty="0">
              <a:ln>
                <a:noFill/>
              </a:ln>
              <a:solidFill>
                <a:srgbClr val="4590B8"/>
              </a:solidFill>
              <a:effectLst/>
              <a:uLnTx/>
              <a:uFillTx/>
              <a:latin typeface="Gill Sans MT" panose="020B0502020104020203"/>
              <a:ea typeface="+mn-ea"/>
              <a:cs typeface="+mn-cs"/>
            </a:endParaRPr>
          </a:p>
          <a:p>
            <a:pPr marL="0" marR="0" lvl="1" indent="0" algn="l" defTabSz="457200" rtl="0" eaLnBrk="1" fontAlgn="auto" latinLnBrk="0" hangingPunct="1">
              <a:lnSpc>
                <a:spcPct val="100000"/>
              </a:lnSpc>
              <a:spcBef>
                <a:spcPts val="0"/>
              </a:spcBef>
              <a:spcAft>
                <a:spcPts val="60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ill Sans MT" panose="020B0502020104020203"/>
                <a:ea typeface="+mn-ea"/>
                <a:cs typeface="+mn-cs"/>
              </a:rPr>
              <a:t>System Modernization / Scalability  /Redundancy .</a:t>
            </a:r>
          </a:p>
          <a:p>
            <a:pPr marL="0" marR="0" lvl="1" indent="0" algn="l" defTabSz="457200" rtl="0" eaLnBrk="1" fontAlgn="auto" latinLnBrk="0" hangingPunct="1">
              <a:lnSpc>
                <a:spcPct val="100000"/>
              </a:lnSpc>
              <a:spcBef>
                <a:spcPts val="0"/>
              </a:spcBef>
              <a:spcAft>
                <a:spcPts val="60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ill Sans MT" panose="020B0502020104020203"/>
                <a:ea typeface="+mn-ea"/>
                <a:cs typeface="+mn-cs"/>
              </a:rPr>
              <a:t>Secure Access to Systems/Data …………………</a:t>
            </a:r>
          </a:p>
          <a:p>
            <a:pPr marL="0" marR="0" lvl="1"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ill Sans MT" panose="020B0502020104020203"/>
                <a:ea typeface="+mn-ea"/>
                <a:cs typeface="+mn-cs"/>
              </a:rPr>
              <a:t>Ensure Application Performance ………………..</a:t>
            </a:r>
            <a:endParaRPr kumimoji="0" lang="en-US" sz="900" b="0" i="0" u="none" strike="noStrike" kern="1200" cap="none" spc="0" normalizeH="0" baseline="0" noProof="0" dirty="0">
              <a:ln>
                <a:noFill/>
              </a:ln>
              <a:solidFill>
                <a:prstClr val="white"/>
              </a:solidFill>
              <a:effectLst/>
              <a:uLnTx/>
              <a:uFillTx/>
              <a:latin typeface="Gill Sans MT" panose="020B0502020104020203"/>
              <a:ea typeface="+mn-ea"/>
              <a:cs typeface="+mn-cs"/>
            </a:endParaRPr>
          </a:p>
        </p:txBody>
      </p:sp>
      <p:sp>
        <p:nvSpPr>
          <p:cNvPr id="8" name="Text Placeholder 1">
            <a:extLst>
              <a:ext uri="{FF2B5EF4-FFF2-40B4-BE49-F238E27FC236}">
                <a16:creationId xmlns:a16="http://schemas.microsoft.com/office/drawing/2014/main" id="{5DA73DAB-B787-4E8B-B5C9-CEE450A0D51E}"/>
              </a:ext>
            </a:extLst>
          </p:cNvPr>
          <p:cNvSpPr txBox="1">
            <a:spLocks/>
          </p:cNvSpPr>
          <p:nvPr/>
        </p:nvSpPr>
        <p:spPr>
          <a:xfrm>
            <a:off x="7155674" y="578092"/>
            <a:ext cx="5153022" cy="4458912"/>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600"/>
              </a:spcAft>
              <a:buClrTx/>
              <a:buSzTx/>
              <a:buFontTx/>
              <a:buNone/>
              <a:tabLst/>
              <a:defRPr/>
            </a:pPr>
            <a:endParaRPr kumimoji="0" lang="en-US" sz="1400" b="1" i="0" u="none" strike="noStrike" kern="1200" cap="none" spc="0" normalizeH="0" baseline="0" noProof="0" dirty="0">
              <a:ln>
                <a:noFill/>
              </a:ln>
              <a:solidFill>
                <a:srgbClr val="4590B8"/>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US" sz="1400" b="1" i="0" u="none" strike="noStrike" kern="1200" cap="none" spc="0" normalizeH="0" baseline="0" noProof="0" dirty="0">
                <a:ln>
                  <a:noFill/>
                </a:ln>
                <a:solidFill>
                  <a:srgbClr val="4590B8"/>
                </a:solidFill>
                <a:effectLst/>
                <a:uLnTx/>
                <a:uFillTx/>
                <a:latin typeface="Gill Sans MT" panose="020B0502020104020203"/>
                <a:ea typeface="+mn-ea"/>
                <a:cs typeface="+mn-cs"/>
              </a:rPr>
              <a:t>SFY26 INITIATIVES</a:t>
            </a:r>
          </a:p>
          <a:p>
            <a:pPr marL="0" marR="0" lvl="1" indent="0" algn="l" defTabSz="457200" rtl="0" eaLnBrk="1" fontAlgn="auto" latinLnBrk="0" hangingPunct="1">
              <a:lnSpc>
                <a:spcPct val="100000"/>
              </a:lnSpc>
              <a:spcBef>
                <a:spcPts val="0"/>
              </a:spcBef>
              <a:spcAft>
                <a:spcPts val="600"/>
              </a:spcAft>
              <a:buClrTx/>
              <a:buSzTx/>
              <a:buFontTx/>
              <a:buNone/>
              <a:tabLst/>
              <a:defRPr/>
            </a:pPr>
            <a:endParaRPr kumimoji="0" lang="en-US" sz="1100" b="0" i="0" u="none" strike="noStrike" kern="1200" cap="none" spc="0" normalizeH="0" baseline="0" noProof="0" dirty="0">
              <a:ln>
                <a:noFill/>
              </a:ln>
              <a:solidFill>
                <a:prstClr val="white"/>
              </a:solidFill>
              <a:effectLst/>
              <a:uLnTx/>
              <a:uFillTx/>
              <a:latin typeface="Gill Sans MT" panose="020B0502020104020203"/>
              <a:ea typeface="+mn-ea"/>
              <a:cs typeface="+mn-cs"/>
            </a:endParaRPr>
          </a:p>
          <a:p>
            <a:pPr marL="0" marR="0" lvl="1" indent="0" algn="l" defTabSz="457200" rtl="0" eaLnBrk="1" fontAlgn="auto" latinLnBrk="0" hangingPunct="1">
              <a:lnSpc>
                <a:spcPct val="100000"/>
              </a:lnSpc>
              <a:spcBef>
                <a:spcPts val="0"/>
              </a:spcBef>
              <a:spcAft>
                <a:spcPts val="60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ill Sans MT" panose="020B0502020104020203"/>
                <a:ea typeface="+mn-ea"/>
                <a:cs typeface="+mn-cs"/>
              </a:rPr>
              <a:t>Access to Technology / Digital Literacy</a:t>
            </a:r>
          </a:p>
          <a:p>
            <a:pPr marL="0" marR="0" lvl="1" indent="0" algn="l" defTabSz="457200" rtl="0" eaLnBrk="1" fontAlgn="auto" latinLnBrk="0" hangingPunct="1">
              <a:lnSpc>
                <a:spcPct val="100000"/>
              </a:lnSpc>
              <a:spcBef>
                <a:spcPts val="0"/>
              </a:spcBef>
              <a:spcAft>
                <a:spcPts val="60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ill Sans MT" panose="020B0502020104020203"/>
                <a:ea typeface="+mn-ea"/>
                <a:cs typeface="+mn-cs"/>
              </a:rPr>
              <a:t>Service Request Intake / Workflow Automation / Electronic Visit Verification</a:t>
            </a:r>
          </a:p>
          <a:p>
            <a:pPr marL="0" marR="0" lvl="1" indent="0" algn="l" defTabSz="457200" rtl="0" eaLnBrk="1" fontAlgn="auto" latinLnBrk="0" hangingPunct="1">
              <a:lnSpc>
                <a:spcPct val="100000"/>
              </a:lnSpc>
              <a:spcBef>
                <a:spcPts val="0"/>
              </a:spcBef>
              <a:spcAft>
                <a:spcPts val="60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ill Sans MT" panose="020B0502020104020203"/>
                <a:ea typeface="+mn-ea"/>
                <a:cs typeface="+mn-cs"/>
              </a:rPr>
              <a:t>Service Level Agreements / Surveys / ITIL Service Catalog</a:t>
            </a:r>
          </a:p>
          <a:p>
            <a:pPr marL="0" marR="0" lvl="0" indent="0" algn="l" defTabSz="457200" rtl="0" eaLnBrk="1" fontAlgn="auto" latinLnBrk="0" hangingPunct="1">
              <a:lnSpc>
                <a:spcPct val="100000"/>
              </a:lnSpc>
              <a:spcBef>
                <a:spcPts val="0"/>
              </a:spcBef>
              <a:spcAft>
                <a:spcPts val="600"/>
              </a:spcAft>
              <a:buClrTx/>
              <a:buSzTx/>
              <a:buFontTx/>
              <a:buNone/>
              <a:tabLst/>
              <a:defRPr/>
            </a:pPr>
            <a:endParaRPr kumimoji="0" lang="en-US" sz="1100" b="1" i="0" u="none" strike="noStrike" kern="1200" cap="none" spc="0" normalizeH="0" baseline="0" noProof="0" dirty="0">
              <a:ln>
                <a:noFill/>
              </a:ln>
              <a:solidFill>
                <a:srgbClr val="4590B8"/>
              </a:solidFill>
              <a:effectLst/>
              <a:uLnTx/>
              <a:uFillTx/>
              <a:latin typeface="Gill Sans MT" panose="020B0502020104020203"/>
              <a:ea typeface="+mn-ea"/>
              <a:cs typeface="+mn-cs"/>
            </a:endParaRPr>
          </a:p>
          <a:p>
            <a:pPr marL="0" marR="0" lvl="1" indent="0" algn="l" defTabSz="457200" rtl="0" eaLnBrk="1" fontAlgn="auto" latinLnBrk="0" hangingPunct="1">
              <a:lnSpc>
                <a:spcPct val="100000"/>
              </a:lnSpc>
              <a:spcBef>
                <a:spcPts val="0"/>
              </a:spcBef>
              <a:spcAft>
                <a:spcPts val="60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ill Sans MT" panose="020B0502020104020203"/>
                <a:ea typeface="+mn-ea"/>
                <a:cs typeface="+mn-cs"/>
              </a:rPr>
              <a:t>Artificial Intelligence</a:t>
            </a:r>
          </a:p>
          <a:p>
            <a:pPr marL="0" marR="0" lvl="1" indent="0" algn="l" defTabSz="457200" rtl="0" eaLnBrk="1" fontAlgn="auto" latinLnBrk="0" hangingPunct="1">
              <a:lnSpc>
                <a:spcPct val="100000"/>
              </a:lnSpc>
              <a:spcBef>
                <a:spcPts val="0"/>
              </a:spcBef>
              <a:spcAft>
                <a:spcPts val="60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ill Sans MT" panose="020B0502020104020203"/>
                <a:ea typeface="+mn-ea"/>
                <a:cs typeface="+mn-cs"/>
              </a:rPr>
              <a:t>988 / CIE / HCMACS / MPI / ECM / Prior Auth API</a:t>
            </a:r>
          </a:p>
          <a:p>
            <a:pPr marL="0" marR="0" lvl="1" indent="0" algn="l" defTabSz="457200" rtl="0" eaLnBrk="1" fontAlgn="auto" latinLnBrk="0" hangingPunct="1">
              <a:lnSpc>
                <a:spcPct val="100000"/>
              </a:lnSpc>
              <a:spcBef>
                <a:spcPts val="0"/>
              </a:spcBef>
              <a:spcAft>
                <a:spcPts val="60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ill Sans MT" panose="020B0502020104020203"/>
                <a:ea typeface="+mn-ea"/>
                <a:cs typeface="+mn-cs"/>
              </a:rPr>
              <a:t>GIS / BHDS / Business Rules Engine</a:t>
            </a:r>
          </a:p>
          <a:p>
            <a:pPr marL="0" marR="0" lvl="0" indent="0" algn="l" defTabSz="457200" rtl="0" eaLnBrk="1" fontAlgn="auto" latinLnBrk="0" hangingPunct="1">
              <a:lnSpc>
                <a:spcPct val="100000"/>
              </a:lnSpc>
              <a:spcBef>
                <a:spcPts val="0"/>
              </a:spcBef>
              <a:spcAft>
                <a:spcPts val="600"/>
              </a:spcAft>
              <a:buClrTx/>
              <a:buSzTx/>
              <a:buFontTx/>
              <a:buNone/>
              <a:tabLst/>
              <a:defRPr/>
            </a:pPr>
            <a:endParaRPr kumimoji="0" lang="en-US" sz="1100" b="1" i="0" u="none" strike="noStrike" kern="1200" cap="none" spc="0" normalizeH="0" baseline="0" noProof="0" dirty="0">
              <a:ln>
                <a:noFill/>
              </a:ln>
              <a:solidFill>
                <a:srgbClr val="4590B8"/>
              </a:solidFill>
              <a:effectLst/>
              <a:uLnTx/>
              <a:uFillTx/>
              <a:latin typeface="Gill Sans MT" panose="020B0502020104020203"/>
              <a:ea typeface="+mn-ea"/>
              <a:cs typeface="+mn-cs"/>
            </a:endParaRPr>
          </a:p>
          <a:p>
            <a:pPr marL="0" marR="0" lvl="1" indent="0" algn="l" defTabSz="457200" rtl="0" eaLnBrk="1" fontAlgn="auto" latinLnBrk="0" hangingPunct="1">
              <a:lnSpc>
                <a:spcPct val="100000"/>
              </a:lnSpc>
              <a:spcBef>
                <a:spcPts val="0"/>
              </a:spcBef>
              <a:spcAft>
                <a:spcPts val="60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ill Sans MT" panose="020B0502020104020203"/>
                <a:ea typeface="+mn-ea"/>
                <a:cs typeface="+mn-cs"/>
              </a:rPr>
              <a:t>Benefits 24/7 / IE&amp;E / </a:t>
            </a:r>
            <a:r>
              <a:rPr kumimoji="0" lang="en-US" sz="1100" b="0" i="0" u="none" strike="noStrike" kern="1200" cap="none" spc="0" normalizeH="0" baseline="0" noProof="0" dirty="0" err="1">
                <a:ln>
                  <a:noFill/>
                </a:ln>
                <a:solidFill>
                  <a:prstClr val="white"/>
                </a:solidFill>
                <a:effectLst/>
                <a:uLnTx/>
                <a:uFillTx/>
                <a:latin typeface="Gill Sans MT" panose="020B0502020104020203"/>
                <a:ea typeface="+mn-ea"/>
                <a:cs typeface="+mn-cs"/>
              </a:rPr>
              <a:t>OneWashington</a:t>
            </a:r>
            <a:endParaRPr kumimoji="0" lang="en-US" sz="1100" b="0" i="0" u="none" strike="noStrike" kern="1200" cap="none" spc="0" normalizeH="0" baseline="0" noProof="0" dirty="0">
              <a:ln>
                <a:noFill/>
              </a:ln>
              <a:solidFill>
                <a:prstClr val="white"/>
              </a:solidFill>
              <a:effectLst/>
              <a:uLnTx/>
              <a:uFillTx/>
              <a:latin typeface="Gill Sans MT" panose="020B0502020104020203"/>
              <a:ea typeface="+mn-ea"/>
              <a:cs typeface="+mn-cs"/>
            </a:endParaRPr>
          </a:p>
          <a:p>
            <a:pPr marL="0" marR="0" lvl="1" indent="0" algn="l" defTabSz="457200" rtl="0" eaLnBrk="1" fontAlgn="auto" latinLnBrk="0" hangingPunct="1">
              <a:lnSpc>
                <a:spcPct val="100000"/>
              </a:lnSpc>
              <a:spcBef>
                <a:spcPts val="0"/>
              </a:spcBef>
              <a:spcAft>
                <a:spcPts val="60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ill Sans MT" panose="020B0502020104020203"/>
                <a:ea typeface="+mn-ea"/>
                <a:cs typeface="+mn-cs"/>
              </a:rPr>
              <a:t>Update Policies and Procedures / Audit Compliance</a:t>
            </a:r>
          </a:p>
          <a:p>
            <a:pPr marL="0" marR="0" lvl="1"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ill Sans MT" panose="020B0502020104020203"/>
                <a:ea typeface="+mn-ea"/>
                <a:cs typeface="+mn-cs"/>
              </a:rPr>
              <a:t>Benefits 24/7 Stabilization</a:t>
            </a:r>
            <a:endParaRPr kumimoji="0" lang="en-US" sz="900" b="0" i="0" u="none" strike="noStrike" kern="1200" cap="none" spc="0" normalizeH="0" baseline="0" noProof="0" dirty="0">
              <a:ln>
                <a:noFill/>
              </a:ln>
              <a:solidFill>
                <a:prstClr val="white"/>
              </a:solidFill>
              <a:effectLst/>
              <a:uLnTx/>
              <a:uFillTx/>
              <a:latin typeface="Gill Sans MT" panose="020B0502020104020203"/>
              <a:ea typeface="+mn-ea"/>
              <a:cs typeface="+mn-cs"/>
            </a:endParaRPr>
          </a:p>
        </p:txBody>
      </p:sp>
      <p:sp>
        <p:nvSpPr>
          <p:cNvPr id="12" name="Text Placeholder 1">
            <a:extLst>
              <a:ext uri="{FF2B5EF4-FFF2-40B4-BE49-F238E27FC236}">
                <a16:creationId xmlns:a16="http://schemas.microsoft.com/office/drawing/2014/main" id="{10A4B32E-4F26-F17C-3E3F-598F66110F5B}"/>
              </a:ext>
            </a:extLst>
          </p:cNvPr>
          <p:cNvSpPr txBox="1">
            <a:spLocks/>
          </p:cNvSpPr>
          <p:nvPr/>
        </p:nvSpPr>
        <p:spPr>
          <a:xfrm>
            <a:off x="475655" y="5200708"/>
            <a:ext cx="4382382" cy="1440728"/>
          </a:xfrm>
          <a:prstGeom prst="rect">
            <a:avLst/>
          </a:prstGeom>
          <a:solidFill>
            <a:schemeClr val="bg1"/>
          </a:solidFill>
          <a:ln>
            <a:solidFill>
              <a:schemeClr val="accent1">
                <a:shade val="15000"/>
              </a:schemeClr>
            </a:solidFill>
          </a:ln>
          <a:effectLst>
            <a:outerShdw blurRad="50800" dist="38100" dir="2700000" algn="tl" rotWithShape="0">
              <a:prstClr val="black">
                <a:alpha val="40000"/>
              </a:prstClr>
            </a:outerShdw>
          </a:effectLst>
        </p:spPr>
        <p:txBody>
          <a:bodyPr vert="horz" lIns="91440" tIns="45720" rIns="91440" bIns="45720" rtlCol="0" anchor="ctr"/>
          <a:lstStyle>
            <a:defPPr>
              <a:defRPr lang="en-US"/>
            </a:defPPr>
            <a:lvl1pPr marL="0" algn="r" defTabSz="457200" rtl="0" eaLnBrk="1" latinLnBrk="0" hangingPunct="1">
              <a:defRPr sz="900" kern="1200">
                <a:solidFill>
                  <a:schemeClr val="accent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400"/>
              </a:spcBef>
              <a:spcAft>
                <a:spcPts val="600"/>
              </a:spcAft>
              <a:buClrTx/>
              <a:buSzTx/>
              <a:buFontTx/>
              <a:buNone/>
              <a:tabLst/>
              <a:defRPr/>
            </a:pPr>
            <a:r>
              <a:rPr kumimoji="0" lang="en-US" sz="1200" b="1" i="0" u="none" strike="noStrike" kern="1200" cap="none" spc="0" normalizeH="0" baseline="0" noProof="0" dirty="0">
                <a:ln>
                  <a:noFill/>
                </a:ln>
                <a:solidFill>
                  <a:prstClr val="black"/>
                </a:solidFill>
                <a:uLnTx/>
                <a:uFillTx/>
                <a:latin typeface="Gill Sans MT" panose="020B0502020104020203"/>
                <a:ea typeface="+mn-ea"/>
                <a:cs typeface="+mn-cs"/>
              </a:rPr>
              <a:t>ETS Values:</a:t>
            </a:r>
            <a:r>
              <a:rPr kumimoji="0" lang="en-US" sz="1100" b="0" i="0" u="none" strike="noStrike" kern="1200" cap="none" spc="0" normalizeH="0" baseline="0" noProof="0" dirty="0">
                <a:ln>
                  <a:noFill/>
                </a:ln>
                <a:solidFill>
                  <a:prstClr val="black"/>
                </a:solidFill>
                <a:uLnTx/>
                <a:uFillTx/>
                <a:latin typeface="Gill Sans MT" panose="020B0502020104020203"/>
                <a:ea typeface="+mn-ea"/>
                <a:cs typeface="+mn-cs"/>
              </a:rPr>
              <a:t>			</a:t>
            </a:r>
          </a:p>
          <a:p>
            <a:pPr marL="171450" marR="0" lvl="1" indent="-171450" algn="l" defTabSz="10287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prstClr val="black"/>
                </a:solidFill>
                <a:uLnTx/>
                <a:uFillTx/>
                <a:latin typeface="Gill Sans MT" panose="020B0502020104020203"/>
                <a:ea typeface="+mn-ea"/>
                <a:cs typeface="+mn-cs"/>
              </a:rPr>
              <a:t>Innovation </a:t>
            </a:r>
            <a:endParaRPr kumimoji="0" lang="en-US" sz="1100" b="0" i="0" u="none" strike="noStrike" kern="1200" cap="none" spc="0" normalizeH="0" baseline="0" noProof="0" dirty="0">
              <a:ln>
                <a:noFill/>
              </a:ln>
              <a:solidFill>
                <a:srgbClr val="977D93"/>
              </a:solidFill>
              <a:uLnTx/>
              <a:uFillTx/>
              <a:latin typeface="Gill Sans MT" panose="020B0502020104020203"/>
              <a:ea typeface="+mn-ea"/>
              <a:cs typeface="+mn-cs"/>
            </a:endParaRPr>
          </a:p>
          <a:p>
            <a:pPr marL="171450" marR="0" lvl="1" indent="-171450" algn="l" defTabSz="10287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prstClr val="black"/>
                </a:solidFill>
                <a:uLnTx/>
                <a:uFillTx/>
                <a:latin typeface="Gill Sans MT" panose="020B0502020104020203"/>
                <a:ea typeface="+mn-ea"/>
                <a:cs typeface="+mn-cs"/>
              </a:rPr>
              <a:t>Customer Experience	</a:t>
            </a:r>
            <a:endParaRPr kumimoji="0" lang="en-US" sz="1100" b="0" i="0" u="none" strike="noStrike" kern="1200" cap="none" spc="0" normalizeH="0" baseline="0" noProof="0" dirty="0">
              <a:ln>
                <a:noFill/>
              </a:ln>
              <a:solidFill>
                <a:srgbClr val="977D93"/>
              </a:solidFill>
              <a:uLnTx/>
              <a:uFillTx/>
              <a:latin typeface="Gill Sans MT" panose="020B0502020104020203"/>
              <a:ea typeface="+mn-ea"/>
              <a:cs typeface="+mn-cs"/>
            </a:endParaRPr>
          </a:p>
          <a:p>
            <a:pPr marL="171450" marR="0" lvl="1" indent="-171450" algn="l" defTabSz="10287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prstClr val="black"/>
                </a:solidFill>
                <a:uLnTx/>
                <a:uFillTx/>
                <a:latin typeface="Gill Sans MT" panose="020B0502020104020203"/>
                <a:ea typeface="+mn-ea"/>
                <a:cs typeface="+mn-cs"/>
              </a:rPr>
              <a:t>Collaboration	</a:t>
            </a:r>
            <a:endParaRPr kumimoji="0" lang="en-US" sz="1100" b="0" i="0" u="none" strike="noStrike" kern="1200" cap="none" spc="0" normalizeH="0" baseline="0" noProof="0" dirty="0">
              <a:ln>
                <a:noFill/>
              </a:ln>
              <a:solidFill>
                <a:srgbClr val="977D93"/>
              </a:solidFill>
              <a:uLnTx/>
              <a:uFillTx/>
              <a:latin typeface="Gill Sans MT" panose="020B0502020104020203"/>
              <a:ea typeface="+mn-ea"/>
              <a:cs typeface="+mn-cs"/>
            </a:endParaRPr>
          </a:p>
          <a:p>
            <a:pPr marL="171450" marR="0" lvl="1" indent="-171450" algn="l" defTabSz="10287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prstClr val="black"/>
                </a:solidFill>
                <a:uLnTx/>
                <a:uFillTx/>
                <a:latin typeface="Gill Sans MT" panose="020B0502020104020203"/>
                <a:ea typeface="+mn-ea"/>
                <a:cs typeface="+mn-cs"/>
              </a:rPr>
              <a:t>Agility</a:t>
            </a:r>
          </a:p>
          <a:p>
            <a:pPr marL="171450" marR="0" lvl="1" indent="-171450" algn="l" defTabSz="10287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prstClr val="black"/>
                </a:solidFill>
                <a:uLnTx/>
                <a:uFillTx/>
                <a:latin typeface="Gill Sans MT" panose="020B0502020104020203"/>
                <a:ea typeface="+mn-ea"/>
                <a:cs typeface="+mn-cs"/>
              </a:rPr>
              <a:t>Critical Thinking Skills</a:t>
            </a:r>
          </a:p>
          <a:p>
            <a:pPr marL="0" marR="0" lvl="1" algn="l" defTabSz="1028700" rtl="0" eaLnBrk="1" fontAlgn="auto" latinLnBrk="0" hangingPunct="1">
              <a:lnSpc>
                <a:spcPct val="100000"/>
              </a:lnSpc>
              <a:spcBef>
                <a:spcPts val="0"/>
              </a:spcBef>
              <a:spcAft>
                <a:spcPts val="0"/>
              </a:spcAft>
              <a:buClrTx/>
              <a:buSzTx/>
              <a:tabLst/>
              <a:defRPr/>
            </a:pPr>
            <a:r>
              <a:rPr kumimoji="0" lang="en-US" sz="8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Gill Sans MT" panose="020B0502020104020203"/>
                <a:ea typeface="+mn-ea"/>
                <a:cs typeface="+mn-cs"/>
              </a:rPr>
              <a:t> </a:t>
            </a:r>
            <a:endParaRPr kumimoji="0" lang="en-US" sz="800" b="0" i="0" u="none" strike="noStrike" kern="1200" cap="none" spc="0" normalizeH="0" baseline="0" noProof="0" dirty="0">
              <a:ln>
                <a:noFill/>
              </a:ln>
              <a:solidFill>
                <a:srgbClr val="977D93"/>
              </a:solidFill>
              <a:effectLst>
                <a:outerShdw blurRad="38100" dist="38100" dir="2700000" algn="tl">
                  <a:srgbClr val="000000">
                    <a:alpha val="43137"/>
                  </a:srgbClr>
                </a:outerShdw>
              </a:effectLst>
              <a:uLnTx/>
              <a:uFillTx/>
              <a:latin typeface="Gill Sans MT" panose="020B0502020104020203"/>
              <a:ea typeface="+mn-ea"/>
              <a:cs typeface="+mn-cs"/>
            </a:endParaRPr>
          </a:p>
        </p:txBody>
      </p:sp>
      <p:sp>
        <p:nvSpPr>
          <p:cNvPr id="15" name="TextBox 14">
            <a:extLst>
              <a:ext uri="{FF2B5EF4-FFF2-40B4-BE49-F238E27FC236}">
                <a16:creationId xmlns:a16="http://schemas.microsoft.com/office/drawing/2014/main" id="{3C37D614-58B4-1873-C4E7-D9B7292542D4}"/>
              </a:ext>
            </a:extLst>
          </p:cNvPr>
          <p:cNvSpPr txBox="1"/>
          <p:nvPr/>
        </p:nvSpPr>
        <p:spPr>
          <a:xfrm>
            <a:off x="452129" y="529394"/>
            <a:ext cx="11282671"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Gill Sans MT" panose="020B0502020104020203"/>
                <a:ea typeface="+mn-ea"/>
                <a:cs typeface="+mn-cs"/>
              </a:rPr>
              <a:t>ETS PLAN FOR EXCELLENCE</a:t>
            </a:r>
          </a:p>
        </p:txBody>
      </p:sp>
      <p:sp>
        <p:nvSpPr>
          <p:cNvPr id="16" name="Text Placeholder 1">
            <a:extLst>
              <a:ext uri="{FF2B5EF4-FFF2-40B4-BE49-F238E27FC236}">
                <a16:creationId xmlns:a16="http://schemas.microsoft.com/office/drawing/2014/main" id="{7D6EBE4B-391E-6E69-8BCB-52DC86AFF9D9}"/>
              </a:ext>
            </a:extLst>
          </p:cNvPr>
          <p:cNvSpPr txBox="1">
            <a:spLocks/>
          </p:cNvSpPr>
          <p:nvPr/>
        </p:nvSpPr>
        <p:spPr>
          <a:xfrm>
            <a:off x="7228572" y="5200708"/>
            <a:ext cx="4506227" cy="1440728"/>
          </a:xfrm>
          <a:prstGeom prst="rect">
            <a:avLst/>
          </a:prstGeom>
          <a:solidFill>
            <a:schemeClr val="bg1"/>
          </a:solidFill>
          <a:ln>
            <a:solidFill>
              <a:schemeClr val="accent1">
                <a:shade val="15000"/>
              </a:schemeClr>
            </a:solidFill>
          </a:ln>
          <a:effectLst>
            <a:outerShdw blurRad="50800" dist="38100" dir="2700000" algn="tl" rotWithShape="0">
              <a:prstClr val="black">
                <a:alpha val="40000"/>
              </a:prstClr>
            </a:outerShdw>
          </a:effectLst>
        </p:spPr>
        <p:txBody>
          <a:bodyPr vert="horz" lIns="91440" tIns="45720" rIns="91440" bIns="45720" rtlCol="0" anchor="ctr"/>
          <a:lstStyle>
            <a:defPPr>
              <a:defRPr lang="en-US"/>
            </a:defPPr>
            <a:lvl1pPr marL="0" algn="r" defTabSz="457200" rtl="0" eaLnBrk="1" latinLnBrk="0" hangingPunct="1">
              <a:defRPr sz="900" kern="1200">
                <a:solidFill>
                  <a:schemeClr val="accent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400"/>
              </a:spcBef>
              <a:spcAft>
                <a:spcPts val="60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Gill Sans MT" panose="020B0502020104020203"/>
                <a:ea typeface="+mn-ea"/>
                <a:cs typeface="+mn-cs"/>
              </a:rPr>
              <a:t>ETS Guiding Principles:</a:t>
            </a:r>
            <a:r>
              <a:rPr kumimoji="0" lang="en-US" sz="1100" b="0" i="0" u="none" strike="noStrike" kern="1200" cap="none" spc="0" normalizeH="0" baseline="0" noProof="0" dirty="0">
                <a:ln>
                  <a:noFill/>
                </a:ln>
                <a:solidFill>
                  <a:prstClr val="black"/>
                </a:solidFill>
                <a:effectLst/>
                <a:uLnTx/>
                <a:uFillTx/>
                <a:latin typeface="Gill Sans MT" panose="020B0502020104020203"/>
                <a:ea typeface="+mn-ea"/>
                <a:cs typeface="+mn-cs"/>
              </a:rPr>
              <a:t>	</a:t>
            </a:r>
          </a:p>
          <a:p>
            <a:pPr marL="171450" marR="0" lvl="1" indent="-171450" algn="l" defTabSz="10287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prstClr val="black"/>
                </a:solidFill>
                <a:effectLst/>
                <a:uLnTx/>
                <a:uFillTx/>
                <a:latin typeface="Gill Sans MT" panose="020B0502020104020203"/>
                <a:ea typeface="+mn-ea"/>
                <a:cs typeface="+mn-cs"/>
              </a:rPr>
              <a:t>Mission Driven Technology</a:t>
            </a:r>
            <a:endParaRPr kumimoji="0" lang="en-US" sz="1100" b="0" i="0" u="none" strike="noStrike" kern="1200" cap="none" spc="0" normalizeH="0" baseline="0" noProof="0" dirty="0">
              <a:ln>
                <a:noFill/>
              </a:ln>
              <a:solidFill>
                <a:srgbClr val="977D93"/>
              </a:solidFill>
              <a:effectLst/>
              <a:uLnTx/>
              <a:uFillTx/>
              <a:latin typeface="Gill Sans MT" panose="020B0502020104020203"/>
              <a:ea typeface="+mn-ea"/>
              <a:cs typeface="+mn-cs"/>
            </a:endParaRPr>
          </a:p>
          <a:p>
            <a:pPr marL="171450" marR="0" lvl="1" indent="-171450" algn="l" defTabSz="10287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prstClr val="black"/>
                </a:solidFill>
                <a:effectLst/>
                <a:uLnTx/>
                <a:uFillTx/>
                <a:latin typeface="Gill Sans MT" panose="020B0502020104020203"/>
                <a:ea typeface="+mn-ea"/>
                <a:cs typeface="+mn-cs"/>
              </a:rPr>
              <a:t>Secure &amp; Compliant by Design</a:t>
            </a:r>
          </a:p>
          <a:p>
            <a:pPr marL="171450" marR="0" lvl="1" indent="-171450" algn="l" defTabSz="10287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prstClr val="black"/>
                </a:solidFill>
                <a:effectLst/>
                <a:uLnTx/>
                <a:uFillTx/>
                <a:latin typeface="Gill Sans MT" panose="020B0502020104020203"/>
                <a:ea typeface="+mn-ea"/>
                <a:cs typeface="+mn-cs"/>
              </a:rPr>
              <a:t>Commonality &amp; Natural Boundaries	</a:t>
            </a:r>
            <a:endParaRPr kumimoji="0" lang="en-US" sz="1100" b="0" i="0" u="none" strike="noStrike" kern="1200" cap="none" spc="0" normalizeH="0" baseline="0" noProof="0" dirty="0">
              <a:ln>
                <a:noFill/>
              </a:ln>
              <a:solidFill>
                <a:srgbClr val="977D93"/>
              </a:solidFill>
              <a:effectLst/>
              <a:uLnTx/>
              <a:uFillTx/>
              <a:latin typeface="Gill Sans MT" panose="020B0502020104020203"/>
              <a:ea typeface="+mn-ea"/>
              <a:cs typeface="+mn-cs"/>
            </a:endParaRPr>
          </a:p>
          <a:p>
            <a:pPr marL="171450" marR="0" lvl="1" indent="-171450" algn="l" defTabSz="10287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prstClr val="black"/>
                </a:solidFill>
                <a:effectLst/>
                <a:uLnTx/>
                <a:uFillTx/>
                <a:latin typeface="Gill Sans MT" panose="020B0502020104020203"/>
                <a:ea typeface="+mn-ea"/>
                <a:cs typeface="+mn-cs"/>
              </a:rPr>
              <a:t>Data is a Strategic Asset</a:t>
            </a:r>
          </a:p>
          <a:p>
            <a:pPr marL="171450" marR="0" lvl="1" indent="-171450" algn="l" defTabSz="10287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prstClr val="black"/>
                </a:solidFill>
                <a:effectLst/>
                <a:uLnTx/>
                <a:uFillTx/>
                <a:latin typeface="Gill Sans MT" panose="020B0502020104020203"/>
                <a:ea typeface="+mn-ea"/>
                <a:cs typeface="+mn-cs"/>
              </a:rPr>
              <a:t>Enterprise-Wide Thinking</a:t>
            </a:r>
          </a:p>
          <a:p>
            <a:pPr marL="171450" marR="0" lvl="1" indent="-171450" algn="l" defTabSz="10287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prstClr val="black"/>
                </a:solidFill>
                <a:effectLst/>
                <a:uLnTx/>
                <a:uFillTx/>
                <a:latin typeface="Gill Sans MT" panose="020B0502020104020203"/>
                <a:ea typeface="+mn-ea"/>
                <a:cs typeface="+mn-cs"/>
              </a:rPr>
              <a:t>Digital Equity &amp; Accessibility</a:t>
            </a:r>
            <a:endParaRPr kumimoji="0" lang="en-US" sz="2000" b="0" i="0" u="none" strike="noStrike" kern="1200" cap="none" spc="0" normalizeH="0" baseline="0" noProof="0" dirty="0">
              <a:ln>
                <a:noFill/>
              </a:ln>
              <a:solidFill>
                <a:srgbClr val="977D93"/>
              </a:solidFill>
              <a:effectLst/>
              <a:uLnTx/>
              <a:uFillTx/>
              <a:latin typeface="Gill Sans MT" panose="020B0502020104020203"/>
              <a:ea typeface="+mn-ea"/>
              <a:cs typeface="+mn-cs"/>
            </a:endParaRPr>
          </a:p>
        </p:txBody>
      </p:sp>
      <p:pic>
        <p:nvPicPr>
          <p:cNvPr id="18" name="Picture 17">
            <a:extLst>
              <a:ext uri="{FF2B5EF4-FFF2-40B4-BE49-F238E27FC236}">
                <a16:creationId xmlns:a16="http://schemas.microsoft.com/office/drawing/2014/main" id="{30046080-46D3-74DE-4311-15AD2FD09BFC}"/>
              </a:ext>
            </a:extLst>
          </p:cNvPr>
          <p:cNvPicPr>
            <a:picLocks noChangeAspect="1"/>
          </p:cNvPicPr>
          <p:nvPr/>
        </p:nvPicPr>
        <p:blipFill>
          <a:blip r:embed="rId2"/>
          <a:stretch>
            <a:fillRect/>
          </a:stretch>
        </p:blipFill>
        <p:spPr>
          <a:xfrm>
            <a:off x="5147226" y="5143704"/>
            <a:ext cx="1792157" cy="1554735"/>
          </a:xfrm>
          <a:prstGeom prst="rect">
            <a:avLst/>
          </a:prstGeom>
        </p:spPr>
      </p:pic>
      <p:sp>
        <p:nvSpPr>
          <p:cNvPr id="19" name="TextBox 18">
            <a:extLst>
              <a:ext uri="{FF2B5EF4-FFF2-40B4-BE49-F238E27FC236}">
                <a16:creationId xmlns:a16="http://schemas.microsoft.com/office/drawing/2014/main" id="{BED83835-BEDA-C2B5-91A9-B1E6B8433ECC}"/>
              </a:ext>
            </a:extLst>
          </p:cNvPr>
          <p:cNvSpPr txBox="1"/>
          <p:nvPr/>
        </p:nvSpPr>
        <p:spPr>
          <a:xfrm>
            <a:off x="9456091" y="5510020"/>
            <a:ext cx="2387065" cy="1107996"/>
          </a:xfrm>
          <a:prstGeom prst="rect">
            <a:avLst/>
          </a:prstGeom>
          <a:noFill/>
          <a:effectLst/>
        </p:spPr>
        <p:txBody>
          <a:bodyPr wrap="square" rtlCol="0">
            <a:spAutoFit/>
          </a:bodyPr>
          <a:lstStyle/>
          <a:p>
            <a:pPr marL="171450" marR="0" lvl="1" indent="-171450" algn="l" defTabSz="10287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prstClr val="black"/>
                </a:solidFill>
                <a:effectLst/>
                <a:uLnTx/>
                <a:uFillTx/>
                <a:latin typeface="Gill Sans MT" panose="020B0502020104020203"/>
                <a:ea typeface="+mn-ea"/>
                <a:cs typeface="+mn-cs"/>
              </a:rPr>
              <a:t>Transparency &amp; Accountability</a:t>
            </a:r>
            <a:endParaRPr kumimoji="0" lang="en-US" sz="1100" b="0" i="0" u="none" strike="noStrike" kern="1200" cap="none" spc="0" normalizeH="0" baseline="0" noProof="0" dirty="0">
              <a:ln>
                <a:noFill/>
              </a:ln>
              <a:solidFill>
                <a:srgbClr val="977D93"/>
              </a:solidFill>
              <a:effectLst/>
              <a:uLnTx/>
              <a:uFillTx/>
              <a:latin typeface="Gill Sans MT" panose="020B0502020104020203"/>
              <a:ea typeface="+mn-ea"/>
              <a:cs typeface="+mn-cs"/>
            </a:endParaRPr>
          </a:p>
          <a:p>
            <a:pPr marL="171450" marR="0" lvl="1" indent="-171450" algn="l" defTabSz="10287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prstClr val="black"/>
                </a:solidFill>
                <a:effectLst/>
                <a:uLnTx/>
                <a:uFillTx/>
                <a:latin typeface="Gill Sans MT" panose="020B0502020104020203"/>
                <a:ea typeface="+mn-ea"/>
                <a:cs typeface="+mn-cs"/>
              </a:rPr>
              <a:t>Human-Centered Design</a:t>
            </a:r>
          </a:p>
          <a:p>
            <a:pPr marL="171450" marR="0" lvl="1" indent="-171450" algn="l" defTabSz="10287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prstClr val="black"/>
                </a:solidFill>
                <a:effectLst/>
                <a:uLnTx/>
                <a:uFillTx/>
                <a:latin typeface="Gill Sans MT" panose="020B0502020104020203"/>
                <a:ea typeface="+mn-ea"/>
                <a:cs typeface="+mn-cs"/>
              </a:rPr>
              <a:t>Workforce &amp; Vendor Enablement</a:t>
            </a:r>
            <a:endParaRPr kumimoji="0" lang="en-US" sz="1100" b="0" i="0" u="none" strike="noStrike" kern="1200" cap="none" spc="0" normalizeH="0" baseline="0" noProof="0" dirty="0">
              <a:ln>
                <a:noFill/>
              </a:ln>
              <a:solidFill>
                <a:srgbClr val="977D93"/>
              </a:solidFill>
              <a:effectLst/>
              <a:uLnTx/>
              <a:uFillTx/>
              <a:latin typeface="Gill Sans MT" panose="020B0502020104020203"/>
              <a:ea typeface="+mn-ea"/>
              <a:cs typeface="+mn-cs"/>
            </a:endParaRPr>
          </a:p>
          <a:p>
            <a:pPr marL="171450" marR="0" lvl="1" indent="-171450" algn="l" defTabSz="10287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prstClr val="black"/>
                </a:solidFill>
                <a:effectLst/>
                <a:uLnTx/>
                <a:uFillTx/>
                <a:latin typeface="Gill Sans MT" panose="020B0502020104020203"/>
                <a:ea typeface="+mn-ea"/>
                <a:cs typeface="+mn-cs"/>
              </a:rPr>
              <a:t>Cloud-First, Where Sensible</a:t>
            </a:r>
          </a:p>
          <a:p>
            <a:pPr marL="171450" marR="0" lvl="1" indent="-171450" algn="l" defTabSz="10287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prstClr val="black"/>
                </a:solidFill>
                <a:effectLst/>
                <a:uLnTx/>
                <a:uFillTx/>
                <a:latin typeface="Gill Sans MT" panose="020B0502020104020203"/>
                <a:ea typeface="+mn-ea"/>
                <a:cs typeface="+mn-cs"/>
              </a:rPr>
              <a:t>Agility &amp; Continuous Improvement</a:t>
            </a:r>
          </a:p>
          <a:p>
            <a:pPr marL="171450" marR="0" lvl="1" indent="-171450" algn="l" defTabSz="10287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prstClr val="black"/>
                </a:solidFill>
                <a:effectLst/>
                <a:uLnTx/>
                <a:uFillTx/>
                <a:latin typeface="Gill Sans MT" panose="020B0502020104020203"/>
                <a:ea typeface="+mn-ea"/>
                <a:cs typeface="+mn-cs"/>
              </a:rPr>
              <a:t>Governance &amp; Accountability</a:t>
            </a:r>
          </a:p>
        </p:txBody>
      </p:sp>
      <p:cxnSp>
        <p:nvCxnSpPr>
          <p:cNvPr id="23" name="Straight Connector 22">
            <a:extLst>
              <a:ext uri="{FF2B5EF4-FFF2-40B4-BE49-F238E27FC236}">
                <a16:creationId xmlns:a16="http://schemas.microsoft.com/office/drawing/2014/main" id="{164132DF-DEE7-E52E-2CE3-66ECE1183355}"/>
              </a:ext>
            </a:extLst>
          </p:cNvPr>
          <p:cNvCxnSpPr/>
          <p:nvPr/>
        </p:nvCxnSpPr>
        <p:spPr>
          <a:xfrm>
            <a:off x="3866939" y="1424539"/>
            <a:ext cx="0" cy="3281292"/>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2A90EE39-97BB-C534-EEAE-E7EACC235810}"/>
              </a:ext>
            </a:extLst>
          </p:cNvPr>
          <p:cNvCxnSpPr/>
          <p:nvPr/>
        </p:nvCxnSpPr>
        <p:spPr>
          <a:xfrm>
            <a:off x="7013641" y="1519188"/>
            <a:ext cx="0" cy="3281292"/>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CE2CF900-D485-C2C8-8632-932EA8F211E3}"/>
              </a:ext>
            </a:extLst>
          </p:cNvPr>
          <p:cNvSpPr txBox="1"/>
          <p:nvPr/>
        </p:nvSpPr>
        <p:spPr>
          <a:xfrm>
            <a:off x="2390776" y="5252845"/>
            <a:ext cx="2524412" cy="1369606"/>
          </a:xfrm>
          <a:prstGeom prst="rect">
            <a:avLst/>
          </a:prstGeom>
          <a:noFill/>
          <a:effectLst/>
        </p:spPr>
        <p:txBody>
          <a:bodyPr wrap="square" rtlCol="0">
            <a:spAutoFit/>
          </a:bodyPr>
          <a:lstStyle/>
          <a:p>
            <a:pPr marL="0" marR="0" lvl="1" indent="0" algn="l" defTabSz="1028700" rtl="0" eaLnBrk="1" fontAlgn="auto" latinLnBrk="0" hangingPunct="1">
              <a:lnSpc>
                <a:spcPct val="100000"/>
              </a:lnSpc>
              <a:spcBef>
                <a:spcPts val="0"/>
              </a:spcBef>
              <a:spcAft>
                <a:spcPts val="600"/>
              </a:spcAft>
              <a:buClrTx/>
              <a:buSzTx/>
              <a:buFontTx/>
              <a:buNone/>
              <a:tabLst/>
              <a:defRPr/>
            </a:pPr>
            <a:r>
              <a:rPr kumimoji="0" lang="en-US" sz="1200" b="1" i="0" u="none" strike="noStrike" kern="1200" cap="none" spc="0" normalizeH="0" baseline="0" noProof="0" dirty="0">
                <a:ln>
                  <a:noFill/>
                </a:ln>
                <a:solidFill>
                  <a:prstClr val="black"/>
                </a:solidFill>
                <a:uLnTx/>
                <a:uFillTx/>
                <a:latin typeface="Gill Sans MT" panose="020B0502020104020203"/>
                <a:ea typeface="+mn-ea"/>
                <a:cs typeface="+mn-cs"/>
              </a:rPr>
              <a:t>ETS Strategy: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uLnTx/>
                <a:uFillTx/>
                <a:latin typeface="Gill Sans MT" panose="020B0502020104020203"/>
                <a:ea typeface="+mn-ea"/>
                <a:cs typeface="+mn-cs"/>
              </a:rPr>
              <a:t>Our intuitive and easy to use solutions will help…</a:t>
            </a: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prstClr val="black"/>
                </a:solidFill>
                <a:uLnTx/>
                <a:uFillTx/>
                <a:latin typeface="Gill Sans MT" panose="020B0502020104020203"/>
                <a:ea typeface="+mn-ea"/>
                <a:cs typeface="+mn-cs"/>
              </a:rPr>
              <a:t>improve access to care, </a:t>
            </a: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prstClr val="black"/>
                </a:solidFill>
                <a:uLnTx/>
                <a:uFillTx/>
                <a:latin typeface="Gill Sans MT" panose="020B0502020104020203"/>
                <a:ea typeface="+mn-ea"/>
                <a:cs typeface="+mn-cs"/>
              </a:rPr>
              <a:t>promote health equity, </a:t>
            </a: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prstClr val="black"/>
                </a:solidFill>
                <a:uLnTx/>
                <a:uFillTx/>
                <a:latin typeface="Gill Sans MT" panose="020B0502020104020203"/>
                <a:ea typeface="+mn-ea"/>
                <a:cs typeface="+mn-cs"/>
              </a:rPr>
              <a:t>enhance the experience of residents and providers</a:t>
            </a:r>
          </a:p>
        </p:txBody>
      </p:sp>
      <p:sp>
        <p:nvSpPr>
          <p:cNvPr id="2" name="Arrow: Down 1">
            <a:extLst>
              <a:ext uri="{FF2B5EF4-FFF2-40B4-BE49-F238E27FC236}">
                <a16:creationId xmlns:a16="http://schemas.microsoft.com/office/drawing/2014/main" id="{D136B00F-B632-CB88-A742-621B5FB8A806}"/>
              </a:ext>
            </a:extLst>
          </p:cNvPr>
          <p:cNvSpPr/>
          <p:nvPr/>
        </p:nvSpPr>
        <p:spPr>
          <a:xfrm rot="10800000">
            <a:off x="442120" y="1252647"/>
            <a:ext cx="410307" cy="350764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vert="vert" rtlCol="0" anchor="ctr"/>
          <a:lstStyle/>
          <a:p>
            <a:pPr algn="ctr"/>
            <a:r>
              <a:rPr lang="en-US" dirty="0">
                <a:solidFill>
                  <a:schemeClr val="tx1"/>
                </a:solidFill>
              </a:rPr>
              <a:t>STRATEGY</a:t>
            </a:r>
          </a:p>
        </p:txBody>
      </p:sp>
    </p:spTree>
    <p:extLst>
      <p:ext uri="{BB962C8B-B14F-4D97-AF65-F5344CB8AC3E}">
        <p14:creationId xmlns:p14="http://schemas.microsoft.com/office/powerpoint/2010/main" val="10024250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1811F-C0E3-D7C5-12C1-1FD1D7CCFAC9}"/>
              </a:ext>
            </a:extLst>
          </p:cNvPr>
          <p:cNvSpPr>
            <a:spLocks noGrp="1"/>
          </p:cNvSpPr>
          <p:nvPr>
            <p:ph type="title"/>
          </p:nvPr>
        </p:nvSpPr>
        <p:spPr/>
        <p:txBody>
          <a:bodyPr/>
          <a:lstStyle/>
          <a:p>
            <a:r>
              <a:rPr lang="en-US" dirty="0"/>
              <a:t>Reference material</a:t>
            </a:r>
          </a:p>
        </p:txBody>
      </p:sp>
      <p:sp>
        <p:nvSpPr>
          <p:cNvPr id="3" name="Text Placeholder 2">
            <a:extLst>
              <a:ext uri="{FF2B5EF4-FFF2-40B4-BE49-F238E27FC236}">
                <a16:creationId xmlns:a16="http://schemas.microsoft.com/office/drawing/2014/main" id="{56E7F647-FDD9-1AEB-BE43-4A8F2B410A2D}"/>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3954641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DAE81E7-45C0-D35A-BE9B-FE979B6789AA}"/>
              </a:ext>
            </a:extLst>
          </p:cNvPr>
          <p:cNvPicPr>
            <a:picLocks noChangeAspect="1"/>
          </p:cNvPicPr>
          <p:nvPr/>
        </p:nvPicPr>
        <p:blipFill>
          <a:blip r:embed="rId2"/>
          <a:stretch>
            <a:fillRect/>
          </a:stretch>
        </p:blipFill>
        <p:spPr>
          <a:xfrm>
            <a:off x="1631331" y="1896567"/>
            <a:ext cx="8929337" cy="4961433"/>
          </a:xfrm>
          <a:prstGeom prst="rect">
            <a:avLst/>
          </a:prstGeom>
        </p:spPr>
      </p:pic>
      <p:sp>
        <p:nvSpPr>
          <p:cNvPr id="2" name="Title 1">
            <a:extLst>
              <a:ext uri="{FF2B5EF4-FFF2-40B4-BE49-F238E27FC236}">
                <a16:creationId xmlns:a16="http://schemas.microsoft.com/office/drawing/2014/main" id="{5D5AFAF2-81DE-718A-CFD0-7D0C59D8F24B}"/>
              </a:ext>
            </a:extLst>
          </p:cNvPr>
          <p:cNvSpPr>
            <a:spLocks noGrp="1"/>
          </p:cNvSpPr>
          <p:nvPr>
            <p:ph type="title"/>
          </p:nvPr>
        </p:nvSpPr>
        <p:spPr/>
        <p:txBody>
          <a:bodyPr/>
          <a:lstStyle/>
          <a:p>
            <a:r>
              <a:rPr lang="en-US" dirty="0"/>
              <a:t>Implementing </a:t>
            </a:r>
            <a:r>
              <a:rPr lang="en-US" dirty="0" err="1"/>
              <a:t>Cio</a:t>
            </a:r>
            <a:r>
              <a:rPr lang="en-US" dirty="0"/>
              <a:t> Priorities in the public sector - 2025 </a:t>
            </a:r>
            <a:r>
              <a:rPr lang="en-US" i="1" dirty="0"/>
              <a:t>InfoTech</a:t>
            </a:r>
          </a:p>
        </p:txBody>
      </p:sp>
      <p:sp>
        <p:nvSpPr>
          <p:cNvPr id="13" name="Rectangle 12">
            <a:extLst>
              <a:ext uri="{FF2B5EF4-FFF2-40B4-BE49-F238E27FC236}">
                <a16:creationId xmlns:a16="http://schemas.microsoft.com/office/drawing/2014/main" id="{CBED786C-D2E1-59EC-602A-3405B2C75C88}"/>
              </a:ext>
            </a:extLst>
          </p:cNvPr>
          <p:cNvSpPr/>
          <p:nvPr/>
        </p:nvSpPr>
        <p:spPr>
          <a:xfrm>
            <a:off x="4829340" y="2834534"/>
            <a:ext cx="190500" cy="308459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8CF20532-3FB4-381F-3EEF-7FF85B77BA92}"/>
              </a:ext>
            </a:extLst>
          </p:cNvPr>
          <p:cNvSpPr txBox="1"/>
          <p:nvPr/>
        </p:nvSpPr>
        <p:spPr>
          <a:xfrm>
            <a:off x="4728410" y="3218854"/>
            <a:ext cx="854243" cy="369332"/>
          </a:xfrm>
          <a:prstGeom prst="rect">
            <a:avLst/>
          </a:prstGeom>
          <a:noFill/>
        </p:spPr>
        <p:txBody>
          <a:bodyPr wrap="square" rtlCol="0">
            <a:spAutoFit/>
          </a:bodyPr>
          <a:lstStyle/>
          <a:p>
            <a:r>
              <a:rPr lang="en-US" dirty="0">
                <a:sym typeface="Wingdings" panose="05000000000000000000" pitchFamily="2" charset="2"/>
              </a:rPr>
              <a:t></a:t>
            </a:r>
            <a:endParaRPr lang="en-US" dirty="0"/>
          </a:p>
        </p:txBody>
      </p:sp>
      <p:sp>
        <p:nvSpPr>
          <p:cNvPr id="7" name="TextBox 6">
            <a:extLst>
              <a:ext uri="{FF2B5EF4-FFF2-40B4-BE49-F238E27FC236}">
                <a16:creationId xmlns:a16="http://schemas.microsoft.com/office/drawing/2014/main" id="{EE9C4A95-2CE6-D9AA-5A45-43B8DD913FB5}"/>
              </a:ext>
            </a:extLst>
          </p:cNvPr>
          <p:cNvSpPr txBox="1"/>
          <p:nvPr/>
        </p:nvSpPr>
        <p:spPr>
          <a:xfrm>
            <a:off x="4735551" y="3957760"/>
            <a:ext cx="854243" cy="369332"/>
          </a:xfrm>
          <a:prstGeom prst="rect">
            <a:avLst/>
          </a:prstGeom>
          <a:noFill/>
        </p:spPr>
        <p:txBody>
          <a:bodyPr wrap="square" rtlCol="0">
            <a:spAutoFit/>
          </a:bodyPr>
          <a:lstStyle/>
          <a:p>
            <a:r>
              <a:rPr lang="en-US" dirty="0">
                <a:sym typeface="Wingdings" panose="05000000000000000000" pitchFamily="2" charset="2"/>
              </a:rPr>
              <a:t></a:t>
            </a:r>
            <a:endParaRPr lang="en-US" dirty="0"/>
          </a:p>
        </p:txBody>
      </p:sp>
      <p:sp>
        <p:nvSpPr>
          <p:cNvPr id="8" name="TextBox 7">
            <a:extLst>
              <a:ext uri="{FF2B5EF4-FFF2-40B4-BE49-F238E27FC236}">
                <a16:creationId xmlns:a16="http://schemas.microsoft.com/office/drawing/2014/main" id="{D123AC3A-D168-EFFA-876E-89606F3A85DC}"/>
              </a:ext>
            </a:extLst>
          </p:cNvPr>
          <p:cNvSpPr txBox="1"/>
          <p:nvPr/>
        </p:nvSpPr>
        <p:spPr>
          <a:xfrm>
            <a:off x="4740441" y="2743530"/>
            <a:ext cx="854243" cy="369332"/>
          </a:xfrm>
          <a:prstGeom prst="rect">
            <a:avLst/>
          </a:prstGeom>
          <a:noFill/>
        </p:spPr>
        <p:txBody>
          <a:bodyPr wrap="square" rtlCol="0">
            <a:spAutoFit/>
          </a:bodyPr>
          <a:lstStyle/>
          <a:p>
            <a:r>
              <a:rPr lang="en-US" dirty="0">
                <a:sym typeface="Wingdings" panose="05000000000000000000" pitchFamily="2" charset="2"/>
              </a:rPr>
              <a:t></a:t>
            </a:r>
            <a:endParaRPr lang="en-US" dirty="0"/>
          </a:p>
        </p:txBody>
      </p:sp>
      <p:sp>
        <p:nvSpPr>
          <p:cNvPr id="9" name="TextBox 8">
            <a:extLst>
              <a:ext uri="{FF2B5EF4-FFF2-40B4-BE49-F238E27FC236}">
                <a16:creationId xmlns:a16="http://schemas.microsoft.com/office/drawing/2014/main" id="{5DFE631C-5E24-17ED-4882-CC7368766E47}"/>
              </a:ext>
            </a:extLst>
          </p:cNvPr>
          <p:cNvSpPr txBox="1"/>
          <p:nvPr/>
        </p:nvSpPr>
        <p:spPr>
          <a:xfrm>
            <a:off x="4728409" y="3586731"/>
            <a:ext cx="854243" cy="369332"/>
          </a:xfrm>
          <a:prstGeom prst="rect">
            <a:avLst/>
          </a:prstGeom>
          <a:noFill/>
        </p:spPr>
        <p:txBody>
          <a:bodyPr wrap="square" rtlCol="0">
            <a:spAutoFit/>
          </a:bodyPr>
          <a:lstStyle/>
          <a:p>
            <a:r>
              <a:rPr lang="en-US" dirty="0">
                <a:sym typeface="Wingdings" panose="05000000000000000000" pitchFamily="2" charset="2"/>
              </a:rPr>
              <a:t></a:t>
            </a:r>
            <a:endParaRPr lang="en-US" dirty="0"/>
          </a:p>
        </p:txBody>
      </p:sp>
      <p:sp>
        <p:nvSpPr>
          <p:cNvPr id="10" name="TextBox 9">
            <a:extLst>
              <a:ext uri="{FF2B5EF4-FFF2-40B4-BE49-F238E27FC236}">
                <a16:creationId xmlns:a16="http://schemas.microsoft.com/office/drawing/2014/main" id="{5E3609AA-EFD2-DA3B-EC38-5D5CE6BF64A8}"/>
              </a:ext>
            </a:extLst>
          </p:cNvPr>
          <p:cNvSpPr txBox="1"/>
          <p:nvPr/>
        </p:nvSpPr>
        <p:spPr>
          <a:xfrm>
            <a:off x="4740441" y="4698508"/>
            <a:ext cx="854243" cy="369332"/>
          </a:xfrm>
          <a:prstGeom prst="rect">
            <a:avLst/>
          </a:prstGeom>
          <a:noFill/>
        </p:spPr>
        <p:txBody>
          <a:bodyPr wrap="square" rtlCol="0">
            <a:spAutoFit/>
          </a:bodyPr>
          <a:lstStyle/>
          <a:p>
            <a:r>
              <a:rPr lang="en-US" dirty="0">
                <a:sym typeface="Wingdings" panose="05000000000000000000" pitchFamily="2" charset="2"/>
              </a:rPr>
              <a:t></a:t>
            </a:r>
            <a:endParaRPr lang="en-US" dirty="0"/>
          </a:p>
        </p:txBody>
      </p:sp>
      <p:sp>
        <p:nvSpPr>
          <p:cNvPr id="11" name="TextBox 10">
            <a:extLst>
              <a:ext uri="{FF2B5EF4-FFF2-40B4-BE49-F238E27FC236}">
                <a16:creationId xmlns:a16="http://schemas.microsoft.com/office/drawing/2014/main" id="{DC3B3129-CEF6-2C3F-854B-DB81BF6DF825}"/>
              </a:ext>
            </a:extLst>
          </p:cNvPr>
          <p:cNvSpPr txBox="1"/>
          <p:nvPr/>
        </p:nvSpPr>
        <p:spPr>
          <a:xfrm>
            <a:off x="4738188" y="5048108"/>
            <a:ext cx="854243" cy="369332"/>
          </a:xfrm>
          <a:prstGeom prst="rect">
            <a:avLst/>
          </a:prstGeom>
          <a:noFill/>
        </p:spPr>
        <p:txBody>
          <a:bodyPr wrap="square" rtlCol="0">
            <a:spAutoFit/>
          </a:bodyPr>
          <a:lstStyle/>
          <a:p>
            <a:r>
              <a:rPr lang="en-US" dirty="0">
                <a:sym typeface="Wingdings" panose="05000000000000000000" pitchFamily="2" charset="2"/>
              </a:rPr>
              <a:t></a:t>
            </a:r>
            <a:endParaRPr lang="en-US" dirty="0"/>
          </a:p>
        </p:txBody>
      </p:sp>
      <p:sp>
        <p:nvSpPr>
          <p:cNvPr id="12" name="TextBox 11">
            <a:extLst>
              <a:ext uri="{FF2B5EF4-FFF2-40B4-BE49-F238E27FC236}">
                <a16:creationId xmlns:a16="http://schemas.microsoft.com/office/drawing/2014/main" id="{B9419F43-386B-D4F9-F433-0F24E59DCBB9}"/>
              </a:ext>
            </a:extLst>
          </p:cNvPr>
          <p:cNvSpPr txBox="1"/>
          <p:nvPr/>
        </p:nvSpPr>
        <p:spPr>
          <a:xfrm>
            <a:off x="4733299" y="5535174"/>
            <a:ext cx="854243" cy="369332"/>
          </a:xfrm>
          <a:prstGeom prst="rect">
            <a:avLst/>
          </a:prstGeom>
          <a:noFill/>
        </p:spPr>
        <p:txBody>
          <a:bodyPr wrap="square" rtlCol="0">
            <a:spAutoFit/>
          </a:bodyPr>
          <a:lstStyle/>
          <a:p>
            <a:r>
              <a:rPr lang="en-US" dirty="0">
                <a:sym typeface="Wingdings" panose="05000000000000000000" pitchFamily="2" charset="2"/>
              </a:rPr>
              <a:t></a:t>
            </a:r>
            <a:endParaRPr lang="en-US" dirty="0"/>
          </a:p>
        </p:txBody>
      </p:sp>
    </p:spTree>
    <p:extLst>
      <p:ext uri="{BB962C8B-B14F-4D97-AF65-F5344CB8AC3E}">
        <p14:creationId xmlns:p14="http://schemas.microsoft.com/office/powerpoint/2010/main" val="3498908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AA0B50D3-890B-BA52-19A4-3B4986C3B2DB}"/>
              </a:ext>
            </a:extLst>
          </p:cNvPr>
          <p:cNvSpPr txBox="1"/>
          <p:nvPr/>
        </p:nvSpPr>
        <p:spPr>
          <a:xfrm>
            <a:off x="5356920" y="3109089"/>
            <a:ext cx="6029658" cy="1292662"/>
          </a:xfrm>
          <a:prstGeom prst="rect">
            <a:avLst/>
          </a:prstGeom>
          <a:noFill/>
        </p:spPr>
        <p:txBody>
          <a:bodyPr wrap="square" rtlCol="0">
            <a:spAutoFit/>
          </a:bodyPr>
          <a:lstStyle/>
          <a:p>
            <a:pPr marL="0" marR="0" lvl="1" indent="0" algn="l" defTabSz="457200" rtl="0" eaLnBrk="1" fontAlgn="auto" latinLnBrk="0" hangingPunct="1">
              <a:lnSpc>
                <a:spcPct val="100000"/>
              </a:lnSpc>
              <a:spcBef>
                <a:spcPts val="0"/>
              </a:spcBef>
              <a:spcAft>
                <a:spcPts val="0"/>
              </a:spcAft>
              <a:buClrTx/>
              <a:buSzTx/>
              <a:buFontTx/>
              <a:buNone/>
              <a:tabLst/>
              <a:defRPr/>
            </a:pPr>
            <a:endParaRPr kumimoji="0" lang="en-US" sz="1400" b="1" i="0" u="sng" strike="noStrike" kern="1200" cap="none" spc="0" normalizeH="0" baseline="0" noProof="0" dirty="0">
              <a:ln>
                <a:noFill/>
              </a:ln>
              <a:solidFill>
                <a:prstClr val="black"/>
              </a:solidFill>
              <a:effectLst/>
              <a:uLnTx/>
              <a:uFillTx/>
              <a:latin typeface="Candara" panose="020E0502030303020204" pitchFamily="34" charset="0"/>
              <a:ea typeface="+mn-ea"/>
              <a:cs typeface="Arial" panose="020B0604020202020204" pitchFamily="34" charset="0"/>
            </a:endParaRPr>
          </a:p>
          <a:p>
            <a:r>
              <a:rPr lang="en-US" sz="1600" dirty="0"/>
              <a:t>Our intuitive and easy to use solutions will help…</a:t>
            </a:r>
          </a:p>
          <a:p>
            <a:pPr marL="742950" lvl="1" indent="-285750">
              <a:buFont typeface="Arial" panose="020B0604020202020204" pitchFamily="34" charset="0"/>
              <a:buChar char="•"/>
            </a:pPr>
            <a:r>
              <a:rPr lang="en-US" sz="1600" dirty="0"/>
              <a:t>improve access to care, </a:t>
            </a:r>
          </a:p>
          <a:p>
            <a:pPr marL="742950" lvl="1" indent="-285750">
              <a:buFont typeface="Arial" panose="020B0604020202020204" pitchFamily="34" charset="0"/>
              <a:buChar char="•"/>
            </a:pPr>
            <a:r>
              <a:rPr lang="en-US" sz="1600" dirty="0"/>
              <a:t>promote health equity, </a:t>
            </a:r>
          </a:p>
          <a:p>
            <a:pPr marL="742950" lvl="1" indent="-285750">
              <a:buFont typeface="Arial" panose="020B0604020202020204" pitchFamily="34" charset="0"/>
              <a:buChar char="•"/>
            </a:pPr>
            <a:r>
              <a:rPr lang="en-US" sz="1600" dirty="0"/>
              <a:t>enhance the experience of residents and providers</a:t>
            </a:r>
          </a:p>
        </p:txBody>
      </p:sp>
      <p:sp>
        <p:nvSpPr>
          <p:cNvPr id="30" name="TextBox 29">
            <a:extLst>
              <a:ext uri="{FF2B5EF4-FFF2-40B4-BE49-F238E27FC236}">
                <a16:creationId xmlns:a16="http://schemas.microsoft.com/office/drawing/2014/main" id="{AC486690-E0E1-F7CD-44F1-51994BD87B20}"/>
              </a:ext>
            </a:extLst>
          </p:cNvPr>
          <p:cNvSpPr txBox="1"/>
          <p:nvPr/>
        </p:nvSpPr>
        <p:spPr>
          <a:xfrm>
            <a:off x="6335201" y="4994790"/>
            <a:ext cx="4964623" cy="969496"/>
          </a:xfrm>
          <a:prstGeom prst="rect">
            <a:avLst/>
          </a:prstGeom>
          <a:noFill/>
        </p:spPr>
        <p:txBody>
          <a:bodyPr wrap="square" rtlCol="0">
            <a:spAutoFit/>
          </a:bodyPr>
          <a:lstStyle/>
          <a:p>
            <a:pPr marL="0" marR="0" lvl="1" indent="0" algn="l" defTabSz="457200" rtl="0" eaLnBrk="1" fontAlgn="auto" latinLnBrk="0" hangingPunct="1">
              <a:lnSpc>
                <a:spcPct val="100000"/>
              </a:lnSpc>
              <a:spcBef>
                <a:spcPts val="0"/>
              </a:spcBef>
              <a:spcAft>
                <a:spcPts val="600"/>
              </a:spcAft>
              <a:buClrTx/>
              <a:buSzTx/>
              <a:buFontTx/>
              <a:buNone/>
              <a:tabLst/>
              <a:defRPr/>
            </a:pPr>
            <a:r>
              <a:rPr kumimoji="0" lang="en-US" sz="2000" i="0" strike="noStrike" kern="1200" cap="none" spc="0" normalizeH="0" baseline="0" noProof="0" dirty="0">
                <a:ln>
                  <a:noFill/>
                </a:ln>
                <a:solidFill>
                  <a:prstClr val="black"/>
                </a:solidFill>
                <a:effectLst/>
                <a:uLnTx/>
                <a:uFillTx/>
                <a:latin typeface="Gill Sans MT" panose="020B0502020104020203" pitchFamily="34" charset="0"/>
                <a:cs typeface="Arial" panose="020B0604020202020204" pitchFamily="34" charset="0"/>
              </a:rPr>
              <a:t>Why </a:t>
            </a:r>
            <a:r>
              <a:rPr lang="en-US" sz="2000" dirty="0">
                <a:solidFill>
                  <a:prstClr val="black"/>
                </a:solidFill>
                <a:latin typeface="Gill Sans MT" panose="020B0502020104020203" pitchFamily="34" charset="0"/>
                <a:cs typeface="Arial" panose="020B0604020202020204" pitchFamily="34" charset="0"/>
              </a:rPr>
              <a:t>ETS</a:t>
            </a:r>
            <a:r>
              <a:rPr kumimoji="0" lang="en-US" sz="2000" i="0" strike="noStrike" kern="1200" cap="none" spc="0" normalizeH="0" baseline="0" noProof="0" dirty="0">
                <a:ln>
                  <a:noFill/>
                </a:ln>
                <a:solidFill>
                  <a:prstClr val="black"/>
                </a:solidFill>
                <a:effectLst/>
                <a:uLnTx/>
                <a:uFillTx/>
                <a:latin typeface="Gill Sans MT" panose="020B0502020104020203" pitchFamily="34" charset="0"/>
                <a:cs typeface="Arial" panose="020B0604020202020204" pitchFamily="34" charset="0"/>
              </a:rPr>
              <a:t> Exists</a:t>
            </a:r>
          </a:p>
          <a:p>
            <a:pPr marL="457200" lvl="2" defTabSz="457200">
              <a:defRPr/>
            </a:pPr>
            <a:r>
              <a:rPr kumimoji="0" lang="en-US" sz="1600" b="0" i="0" u="sng" strike="noStrike" kern="1200" cap="none" spc="0" normalizeH="0" baseline="0" noProof="0" dirty="0">
                <a:ln>
                  <a:noFill/>
                </a:ln>
                <a:solidFill>
                  <a:prstClr val="black"/>
                </a:solidFill>
                <a:effectLst/>
                <a:uLnTx/>
                <a:uFillTx/>
                <a:latin typeface="Gill Sans MT" panose="020B0502020104020203" pitchFamily="34" charset="0"/>
                <a:cs typeface="Arial" panose="020B0604020202020204" pitchFamily="34" charset="0"/>
              </a:rPr>
              <a:t>We enable</a:t>
            </a:r>
            <a:r>
              <a:rPr kumimoji="0" lang="en-US" sz="1600" b="0" i="0" u="none" strike="noStrike" kern="1200" cap="none" spc="0" normalizeH="0" baseline="0" noProof="0" dirty="0">
                <a:ln>
                  <a:noFill/>
                </a:ln>
                <a:solidFill>
                  <a:prstClr val="black"/>
                </a:solidFill>
                <a:effectLst/>
                <a:uLnTx/>
                <a:uFillTx/>
                <a:latin typeface="Gill Sans MT" panose="020B0502020104020203" pitchFamily="34" charset="0"/>
                <a:cs typeface="Arial" panose="020B0604020202020204" pitchFamily="34" charset="0"/>
              </a:rPr>
              <a:t> </a:t>
            </a:r>
            <a:r>
              <a:rPr lang="en-US" sz="1600" dirty="0"/>
              <a:t>HCA to deliver its programs through </a:t>
            </a:r>
            <a:r>
              <a:rPr lang="en-US" sz="1600" b="1" dirty="0"/>
              <a:t>secure, fast, and reliable technology </a:t>
            </a:r>
            <a:endParaRPr kumimoji="0" lang="en-US" sz="1600" b="0" i="0" u="none" strike="noStrike" kern="1200" cap="none" spc="0" normalizeH="0" baseline="0" noProof="0" dirty="0">
              <a:ln>
                <a:noFill/>
              </a:ln>
              <a:solidFill>
                <a:prstClr val="black"/>
              </a:solidFill>
              <a:effectLst/>
              <a:uLnTx/>
              <a:uFillTx/>
              <a:latin typeface="Gill Sans MT" panose="020B0502020104020203" pitchFamily="34" charset="0"/>
              <a:cs typeface="Arial" panose="020B0604020202020204" pitchFamily="34" charset="0"/>
            </a:endParaRPr>
          </a:p>
        </p:txBody>
      </p:sp>
      <p:sp>
        <p:nvSpPr>
          <p:cNvPr id="35" name="TextBox 34">
            <a:extLst>
              <a:ext uri="{FF2B5EF4-FFF2-40B4-BE49-F238E27FC236}">
                <a16:creationId xmlns:a16="http://schemas.microsoft.com/office/drawing/2014/main" id="{216603D2-CE54-92F9-1E62-E8E866A2C10D}"/>
              </a:ext>
            </a:extLst>
          </p:cNvPr>
          <p:cNvSpPr txBox="1"/>
          <p:nvPr/>
        </p:nvSpPr>
        <p:spPr>
          <a:xfrm>
            <a:off x="6218262" y="6245423"/>
            <a:ext cx="4365856" cy="307777"/>
          </a:xfrm>
          <a:prstGeom prst="rect">
            <a:avLst/>
          </a:prstGeom>
          <a:noFill/>
        </p:spPr>
        <p:txBody>
          <a:bodyPr wrap="square" rtlCol="0">
            <a:spAutoFit/>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kumimoji="0" lang="en-US" sz="1400" b="1" i="1" strike="noStrike" kern="1200" cap="none" spc="0" normalizeH="0" baseline="0" noProof="0" dirty="0">
                <a:ln>
                  <a:noFill/>
                </a:ln>
                <a:solidFill>
                  <a:prstClr val="black"/>
                </a:solidFill>
                <a:effectLst/>
                <a:uLnTx/>
                <a:uFillTx/>
                <a:latin typeface="Gill Sans MT" panose="020B0502020104020203" pitchFamily="34" charset="0"/>
                <a:ea typeface="+mn-ea"/>
                <a:cs typeface="Arial" panose="020B0604020202020204" pitchFamily="34" charset="0"/>
              </a:rPr>
              <a:t>THE FOUNDATION ON WHICH WE BUILD</a:t>
            </a:r>
          </a:p>
        </p:txBody>
      </p:sp>
      <p:sp>
        <p:nvSpPr>
          <p:cNvPr id="37" name="Oval 36">
            <a:extLst>
              <a:ext uri="{FF2B5EF4-FFF2-40B4-BE49-F238E27FC236}">
                <a16:creationId xmlns:a16="http://schemas.microsoft.com/office/drawing/2014/main" id="{FF9C0D48-2D5F-70A0-5DAA-FDEA6007EA23}"/>
              </a:ext>
            </a:extLst>
          </p:cNvPr>
          <p:cNvSpPr/>
          <p:nvPr/>
        </p:nvSpPr>
        <p:spPr>
          <a:xfrm>
            <a:off x="2626215" y="1295400"/>
            <a:ext cx="1782497" cy="1905000"/>
          </a:xfrm>
          <a:prstGeom prst="ellipse">
            <a:avLst/>
          </a:prstGeom>
          <a:solidFill>
            <a:srgbClr val="FFFF00"/>
          </a:solidFill>
          <a:ln>
            <a:noFill/>
          </a:ln>
          <a:effectLst>
            <a:glow rad="228600">
              <a:srgbClr val="FFC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38" name="Isosceles Triangle 37">
            <a:extLst>
              <a:ext uri="{FF2B5EF4-FFF2-40B4-BE49-F238E27FC236}">
                <a16:creationId xmlns:a16="http://schemas.microsoft.com/office/drawing/2014/main" id="{8DB3D43B-D6C1-1A58-F40A-EE874201DB59}"/>
              </a:ext>
            </a:extLst>
          </p:cNvPr>
          <p:cNvSpPr/>
          <p:nvPr/>
        </p:nvSpPr>
        <p:spPr>
          <a:xfrm>
            <a:off x="808062" y="1371600"/>
            <a:ext cx="5410200" cy="4663966"/>
          </a:xfrm>
          <a:prstGeom prst="triangle">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44" name="Rectangle 43">
            <a:extLst>
              <a:ext uri="{FF2B5EF4-FFF2-40B4-BE49-F238E27FC236}">
                <a16:creationId xmlns:a16="http://schemas.microsoft.com/office/drawing/2014/main" id="{D0FFCCA1-E09E-B6DA-5BA7-8EE193CA84A5}"/>
              </a:ext>
            </a:extLst>
          </p:cNvPr>
          <p:cNvSpPr/>
          <p:nvPr/>
        </p:nvSpPr>
        <p:spPr>
          <a:xfrm>
            <a:off x="808062" y="6172200"/>
            <a:ext cx="5410200" cy="381000"/>
          </a:xfrm>
          <a:prstGeom prst="rect">
            <a:avLst/>
          </a:prstGeom>
          <a:solidFill>
            <a:schemeClr val="accent2"/>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Gill Sans MT" panose="020B0502020104020203"/>
                <a:ea typeface="+mn-ea"/>
                <a:cs typeface="+mn-cs"/>
              </a:rPr>
              <a:t>People / Processes / Values / Principles</a:t>
            </a:r>
          </a:p>
        </p:txBody>
      </p:sp>
      <p:sp>
        <p:nvSpPr>
          <p:cNvPr id="45" name="Isosceles Triangle 44">
            <a:extLst>
              <a:ext uri="{FF2B5EF4-FFF2-40B4-BE49-F238E27FC236}">
                <a16:creationId xmlns:a16="http://schemas.microsoft.com/office/drawing/2014/main" id="{C46B95CF-E76B-12B4-9D8E-91F66C784502}"/>
              </a:ext>
            </a:extLst>
          </p:cNvPr>
          <p:cNvSpPr/>
          <p:nvPr/>
        </p:nvSpPr>
        <p:spPr bwMode="auto">
          <a:xfrm>
            <a:off x="808062" y="1371601"/>
            <a:ext cx="5410200" cy="4663966"/>
          </a:xfrm>
          <a:prstGeom prst="triangle">
            <a:avLst>
              <a:gd name="adj" fmla="val 50178"/>
            </a:avLst>
          </a:prstGeom>
          <a:noFill/>
          <a:ln w="28575">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Gill Sans MT" panose="020B0502020104020203"/>
              <a:ea typeface="Segoe UI" pitchFamily="34" charset="0"/>
              <a:cs typeface="Segoe UI" pitchFamily="34" charset="0"/>
            </a:endParaRPr>
          </a:p>
        </p:txBody>
      </p:sp>
      <p:cxnSp>
        <p:nvCxnSpPr>
          <p:cNvPr id="46" name="Straight Connector 45">
            <a:extLst>
              <a:ext uri="{FF2B5EF4-FFF2-40B4-BE49-F238E27FC236}">
                <a16:creationId xmlns:a16="http://schemas.microsoft.com/office/drawing/2014/main" id="{3B55284B-985D-E00A-4360-6DA14460EE42}"/>
              </a:ext>
            </a:extLst>
          </p:cNvPr>
          <p:cNvCxnSpPr/>
          <p:nvPr/>
        </p:nvCxnSpPr>
        <p:spPr>
          <a:xfrm>
            <a:off x="2606965" y="2933700"/>
            <a:ext cx="1812215"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5AB80206-E99E-AFC9-0C32-6F926CB6646B}"/>
              </a:ext>
            </a:extLst>
          </p:cNvPr>
          <p:cNvCxnSpPr>
            <a:cxnSpLocks/>
          </p:cNvCxnSpPr>
          <p:nvPr/>
        </p:nvCxnSpPr>
        <p:spPr>
          <a:xfrm>
            <a:off x="1341462" y="5101790"/>
            <a:ext cx="4343400"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5" name="Isosceles Triangle 4">
            <a:extLst>
              <a:ext uri="{FF2B5EF4-FFF2-40B4-BE49-F238E27FC236}">
                <a16:creationId xmlns:a16="http://schemas.microsoft.com/office/drawing/2014/main" id="{FC86F980-C195-B909-F5FA-F8E10B9E18A3}"/>
              </a:ext>
            </a:extLst>
          </p:cNvPr>
          <p:cNvSpPr/>
          <p:nvPr/>
        </p:nvSpPr>
        <p:spPr>
          <a:xfrm>
            <a:off x="360922" y="2945714"/>
            <a:ext cx="3736646" cy="3101860"/>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rapezoid 40">
            <a:extLst>
              <a:ext uri="{FF2B5EF4-FFF2-40B4-BE49-F238E27FC236}">
                <a16:creationId xmlns:a16="http://schemas.microsoft.com/office/drawing/2014/main" id="{480D6CF7-CBDB-45B8-FF2E-9B08305F3C61}"/>
              </a:ext>
            </a:extLst>
          </p:cNvPr>
          <p:cNvSpPr/>
          <p:nvPr/>
        </p:nvSpPr>
        <p:spPr>
          <a:xfrm>
            <a:off x="2179662" y="2933700"/>
            <a:ext cx="2667000" cy="723900"/>
          </a:xfrm>
          <a:prstGeom prst="trapezoid">
            <a:avLst>
              <a:gd name="adj" fmla="val 59039"/>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Gill Sans MT" panose="020B0502020104020203"/>
                <a:ea typeface="+mn-ea"/>
                <a:cs typeface="+mn-cs"/>
              </a:rPr>
              <a:t>Goals</a:t>
            </a:r>
          </a:p>
        </p:txBody>
      </p:sp>
      <p:sp>
        <p:nvSpPr>
          <p:cNvPr id="7" name="Isosceles Triangle 6">
            <a:extLst>
              <a:ext uri="{FF2B5EF4-FFF2-40B4-BE49-F238E27FC236}">
                <a16:creationId xmlns:a16="http://schemas.microsoft.com/office/drawing/2014/main" id="{69E53E86-B2DD-C0AD-A42F-8CFEBE1D6827}"/>
              </a:ext>
            </a:extLst>
          </p:cNvPr>
          <p:cNvSpPr/>
          <p:nvPr/>
        </p:nvSpPr>
        <p:spPr>
          <a:xfrm>
            <a:off x="3822909" y="3693943"/>
            <a:ext cx="2830527" cy="2349674"/>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rapezoid 39">
            <a:extLst>
              <a:ext uri="{FF2B5EF4-FFF2-40B4-BE49-F238E27FC236}">
                <a16:creationId xmlns:a16="http://schemas.microsoft.com/office/drawing/2014/main" id="{1A14F73C-C52D-CF2C-744F-40DF37E571B5}"/>
              </a:ext>
            </a:extLst>
          </p:cNvPr>
          <p:cNvSpPr/>
          <p:nvPr/>
        </p:nvSpPr>
        <p:spPr>
          <a:xfrm>
            <a:off x="808062" y="5105400"/>
            <a:ext cx="5410200" cy="930166"/>
          </a:xfrm>
          <a:prstGeom prst="trapezoid">
            <a:avLst>
              <a:gd name="adj" fmla="val 58702"/>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Gill Sans MT" panose="020B0502020104020203"/>
                <a:ea typeface="+mn-ea"/>
                <a:cs typeface="+mn-cs"/>
              </a:rPr>
              <a:t>Mission</a:t>
            </a:r>
          </a:p>
        </p:txBody>
      </p:sp>
      <p:sp>
        <p:nvSpPr>
          <p:cNvPr id="42" name="Trapezoid 41">
            <a:extLst>
              <a:ext uri="{FF2B5EF4-FFF2-40B4-BE49-F238E27FC236}">
                <a16:creationId xmlns:a16="http://schemas.microsoft.com/office/drawing/2014/main" id="{56575E2B-6708-A12A-70B7-27904CAAF760}"/>
              </a:ext>
            </a:extLst>
          </p:cNvPr>
          <p:cNvSpPr/>
          <p:nvPr/>
        </p:nvSpPr>
        <p:spPr>
          <a:xfrm>
            <a:off x="1798662" y="3657600"/>
            <a:ext cx="3429000" cy="723900"/>
          </a:xfrm>
          <a:prstGeom prst="trapezoid">
            <a:avLst>
              <a:gd name="adj" fmla="val 52998"/>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Gill Sans MT" panose="020B0502020104020203"/>
                <a:ea typeface="+mn-ea"/>
                <a:cs typeface="+mn-cs"/>
              </a:rPr>
              <a:t>Objectives</a:t>
            </a:r>
          </a:p>
        </p:txBody>
      </p:sp>
      <p:sp>
        <p:nvSpPr>
          <p:cNvPr id="43" name="Trapezoid 42">
            <a:extLst>
              <a:ext uri="{FF2B5EF4-FFF2-40B4-BE49-F238E27FC236}">
                <a16:creationId xmlns:a16="http://schemas.microsoft.com/office/drawing/2014/main" id="{53243AAE-FB59-1E8E-C0F6-EDAB60EF01F9}"/>
              </a:ext>
            </a:extLst>
          </p:cNvPr>
          <p:cNvSpPr/>
          <p:nvPr/>
        </p:nvSpPr>
        <p:spPr>
          <a:xfrm>
            <a:off x="1341462" y="4381500"/>
            <a:ext cx="4343400" cy="723900"/>
          </a:xfrm>
          <a:prstGeom prst="trapezoid">
            <a:avLst>
              <a:gd name="adj" fmla="val 59806"/>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Gill Sans MT" panose="020B0502020104020203"/>
                <a:ea typeface="+mn-ea"/>
                <a:cs typeface="+mn-cs"/>
              </a:rPr>
              <a:t>Initiatives</a:t>
            </a:r>
          </a:p>
        </p:txBody>
      </p:sp>
      <p:sp>
        <p:nvSpPr>
          <p:cNvPr id="32" name="TextBox 31">
            <a:extLst>
              <a:ext uri="{FF2B5EF4-FFF2-40B4-BE49-F238E27FC236}">
                <a16:creationId xmlns:a16="http://schemas.microsoft.com/office/drawing/2014/main" id="{BF9E2674-7758-994B-E691-E6AEB698383D}"/>
              </a:ext>
            </a:extLst>
          </p:cNvPr>
          <p:cNvSpPr txBox="1"/>
          <p:nvPr/>
        </p:nvSpPr>
        <p:spPr>
          <a:xfrm>
            <a:off x="4541861" y="1606659"/>
            <a:ext cx="5810253" cy="969496"/>
          </a:xfrm>
          <a:prstGeom prst="rect">
            <a:avLst/>
          </a:prstGeom>
          <a:noFill/>
        </p:spPr>
        <p:txBody>
          <a:bodyPr wrap="square" lIns="91440" tIns="45720" rIns="91440" bIns="45720" rtlCol="0" anchor="t">
            <a:spAutoFit/>
          </a:bodyPr>
          <a:lstStyle/>
          <a:p>
            <a:pPr marL="0" marR="0" lvl="1" indent="0" algn="l" defTabSz="457200" rtl="0" eaLnBrk="1" fontAlgn="auto" latinLnBrk="0" hangingPunct="1">
              <a:lnSpc>
                <a:spcPct val="100000"/>
              </a:lnSpc>
              <a:spcBef>
                <a:spcPts val="0"/>
              </a:spcBef>
              <a:spcAft>
                <a:spcPts val="600"/>
              </a:spcAft>
              <a:buClrTx/>
              <a:buSzTx/>
              <a:buFontTx/>
              <a:buNone/>
              <a:tabLst/>
              <a:defRPr/>
            </a:pPr>
            <a:r>
              <a:rPr kumimoji="0" lang="en-US" sz="2000" i="0" strike="noStrike" kern="1200" cap="none" spc="0" normalizeH="0" baseline="0" noProof="0" dirty="0">
                <a:ln>
                  <a:noFill/>
                </a:ln>
                <a:solidFill>
                  <a:prstClr val="black"/>
                </a:solidFill>
                <a:effectLst/>
                <a:uLnTx/>
                <a:uFillTx/>
                <a:latin typeface="Gill Sans MT" panose="020B0502020104020203" pitchFamily="34" charset="0"/>
                <a:cs typeface="Arial"/>
              </a:rPr>
              <a:t>What </a:t>
            </a:r>
            <a:r>
              <a:rPr lang="en-US" sz="2000" dirty="0">
                <a:solidFill>
                  <a:prstClr val="black"/>
                </a:solidFill>
                <a:latin typeface="Gill Sans MT" panose="020B0502020104020203" pitchFamily="34" charset="0"/>
                <a:cs typeface="Arial"/>
              </a:rPr>
              <a:t>ETS</a:t>
            </a:r>
            <a:r>
              <a:rPr kumimoji="0" lang="en-US" sz="2000" i="0" strike="noStrike" kern="1200" cap="none" spc="0" normalizeH="0" baseline="0" noProof="0" dirty="0">
                <a:ln>
                  <a:noFill/>
                </a:ln>
                <a:solidFill>
                  <a:prstClr val="black"/>
                </a:solidFill>
                <a:effectLst/>
                <a:uLnTx/>
                <a:uFillTx/>
                <a:latin typeface="Gill Sans MT" panose="020B0502020104020203" pitchFamily="34" charset="0"/>
                <a:cs typeface="Arial"/>
              </a:rPr>
              <a:t> Aspires To</a:t>
            </a:r>
          </a:p>
          <a:p>
            <a:pPr marL="0" marR="0" lvl="1"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Arial"/>
              </a:rPr>
              <a:t>We will be a </a:t>
            </a:r>
            <a:r>
              <a:rPr kumimoji="0" lang="en-US" sz="1600" b="1" i="0" u="none" strike="noStrike" kern="1200" cap="none" spc="0" normalizeH="0" baseline="0" noProof="0" dirty="0">
                <a:ln>
                  <a:noFill/>
                </a:ln>
                <a:solidFill>
                  <a:prstClr val="black"/>
                </a:solidFill>
                <a:effectLst/>
                <a:uLnTx/>
                <a:uFillTx/>
                <a:latin typeface="Gill Sans MT" panose="020B0502020104020203" pitchFamily="34" charset="0"/>
                <a:ea typeface="+mn-ea"/>
                <a:cs typeface="Arial"/>
              </a:rPr>
              <a:t>trusted partner </a:t>
            </a:r>
            <a:r>
              <a:rPr kumimoji="0" lang="en-US" sz="16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Arial"/>
              </a:rPr>
              <a:t>who </a:t>
            </a:r>
            <a:r>
              <a:rPr kumimoji="0" lang="en-US" sz="1600" b="1" i="0" u="none" strike="noStrike" kern="1200" cap="none" spc="0" normalizeH="0" baseline="0" noProof="0" dirty="0">
                <a:ln>
                  <a:noFill/>
                </a:ln>
                <a:solidFill>
                  <a:prstClr val="black"/>
                </a:solidFill>
                <a:effectLst/>
                <a:uLnTx/>
                <a:uFillTx/>
                <a:latin typeface="Gill Sans MT" panose="020B0502020104020203" pitchFamily="34" charset="0"/>
                <a:ea typeface="+mn-ea"/>
                <a:cs typeface="Arial"/>
              </a:rPr>
              <a:t>creates lasting value </a:t>
            </a:r>
            <a:r>
              <a:rPr kumimoji="0" lang="en-US" sz="16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Arial"/>
              </a:rPr>
              <a:t>by way of our </a:t>
            </a:r>
            <a:r>
              <a:rPr kumimoji="0" lang="en-US" sz="1600" b="1" i="0" u="none" strike="noStrike" kern="1200" cap="none" spc="0" normalizeH="0" baseline="0" noProof="0" dirty="0">
                <a:ln>
                  <a:noFill/>
                </a:ln>
                <a:solidFill>
                  <a:prstClr val="black"/>
                </a:solidFill>
                <a:effectLst/>
                <a:uLnTx/>
                <a:uFillTx/>
                <a:latin typeface="Gill Sans MT" panose="020B0502020104020203" pitchFamily="34" charset="0"/>
                <a:ea typeface="+mn-ea"/>
                <a:cs typeface="Arial"/>
              </a:rPr>
              <a:t>agility, service, and innovation</a:t>
            </a:r>
            <a:endParaRPr kumimoji="0" lang="en-US" sz="16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Arial"/>
            </a:endParaRPr>
          </a:p>
        </p:txBody>
      </p:sp>
      <p:sp>
        <p:nvSpPr>
          <p:cNvPr id="50" name="Title 1">
            <a:extLst>
              <a:ext uri="{FF2B5EF4-FFF2-40B4-BE49-F238E27FC236}">
                <a16:creationId xmlns:a16="http://schemas.microsoft.com/office/drawing/2014/main" id="{50B4C498-DA88-ED2E-79F5-9705D019E88A}"/>
              </a:ext>
            </a:extLst>
          </p:cNvPr>
          <p:cNvSpPr txBox="1">
            <a:spLocks/>
          </p:cNvSpPr>
          <p:nvPr/>
        </p:nvSpPr>
        <p:spPr>
          <a:xfrm>
            <a:off x="733592" y="452987"/>
            <a:ext cx="11029616" cy="718870"/>
          </a:xfrm>
          <a:prstGeom prst="rect">
            <a:avLst/>
          </a:prstGeom>
        </p:spPr>
        <p:txBody>
          <a:bodyPr vert="horz" lIns="91440" tIns="45720" rIns="91440" bIns="45720" rtlCol="0" anchor="b">
            <a:normAutofit/>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US" dirty="0">
                <a:solidFill>
                  <a:prstClr val="black"/>
                </a:solidFill>
                <a:latin typeface="Gill Sans MT" panose="020B0502020104020203"/>
              </a:rPr>
              <a:t>ETS</a:t>
            </a:r>
            <a:r>
              <a:rPr kumimoji="0" lang="en-US" sz="2800" b="0" i="0" u="none" strike="noStrike" kern="1200" cap="all" spc="0" normalizeH="0" baseline="0" noProof="0" dirty="0">
                <a:ln>
                  <a:noFill/>
                </a:ln>
                <a:solidFill>
                  <a:prstClr val="black"/>
                </a:solidFill>
                <a:effectLst/>
                <a:uLnTx/>
                <a:uFillTx/>
                <a:latin typeface="Gill Sans MT" panose="020B0502020104020203"/>
                <a:ea typeface="+mj-ea"/>
                <a:cs typeface="+mj-cs"/>
              </a:rPr>
              <a:t> Plan for excellence</a:t>
            </a:r>
          </a:p>
        </p:txBody>
      </p:sp>
      <p:sp>
        <p:nvSpPr>
          <p:cNvPr id="39" name="Isosceles Triangle 38">
            <a:extLst>
              <a:ext uri="{FF2B5EF4-FFF2-40B4-BE49-F238E27FC236}">
                <a16:creationId xmlns:a16="http://schemas.microsoft.com/office/drawing/2014/main" id="{1D0E862F-301D-DF4E-AEA9-03BA9D5AF6C6}"/>
              </a:ext>
            </a:extLst>
          </p:cNvPr>
          <p:cNvSpPr/>
          <p:nvPr/>
        </p:nvSpPr>
        <p:spPr>
          <a:xfrm>
            <a:off x="2607144" y="1371600"/>
            <a:ext cx="1812036" cy="1562100"/>
          </a:xfrm>
          <a:prstGeom prst="triangle">
            <a:avLst/>
          </a:prstGeom>
          <a:solidFill>
            <a:schemeClr val="bg1"/>
          </a:solidFill>
          <a:ln w="349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tx1"/>
                </a:solidFill>
                <a:effectLst/>
                <a:uLnTx/>
                <a:uFillTx/>
                <a:latin typeface="Gill Sans MT" panose="020B0502020104020203"/>
                <a:ea typeface="+mn-ea"/>
                <a:cs typeface="+mn-cs"/>
              </a:rPr>
              <a:t>Vision</a:t>
            </a:r>
          </a:p>
        </p:txBody>
      </p:sp>
      <p:sp>
        <p:nvSpPr>
          <p:cNvPr id="3" name="Arrow: Left 2">
            <a:extLst>
              <a:ext uri="{FF2B5EF4-FFF2-40B4-BE49-F238E27FC236}">
                <a16:creationId xmlns:a16="http://schemas.microsoft.com/office/drawing/2014/main" id="{2E411D28-FE11-A667-23BC-AF5CABD1FDA5}"/>
              </a:ext>
            </a:extLst>
          </p:cNvPr>
          <p:cNvSpPr/>
          <p:nvPr/>
        </p:nvSpPr>
        <p:spPr>
          <a:xfrm rot="3573662">
            <a:off x="3779372" y="3845374"/>
            <a:ext cx="2516234" cy="370532"/>
          </a:xfrm>
          <a:prstGeom prst="left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STRATEGY</a:t>
            </a:r>
          </a:p>
        </p:txBody>
      </p:sp>
    </p:spTree>
    <p:extLst>
      <p:ext uri="{BB962C8B-B14F-4D97-AF65-F5344CB8AC3E}">
        <p14:creationId xmlns:p14="http://schemas.microsoft.com/office/powerpoint/2010/main" val="3695560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5">
                                            <p:txEl>
                                              <p:pRg st="0" end="0"/>
                                            </p:txEl>
                                          </p:spTgt>
                                        </p:tgtEl>
                                        <p:attrNameLst>
                                          <p:attrName>style.visibility</p:attrName>
                                        </p:attrNameLst>
                                      </p:cBhvr>
                                      <p:to>
                                        <p:strVal val="visible"/>
                                      </p:to>
                                    </p:set>
                                    <p:animEffect transition="in" filter="fade">
                                      <p:cBhvr>
                                        <p:cTn id="7" dur="500"/>
                                        <p:tgtEl>
                                          <p:spTgt spid="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
                                            <p:txEl>
                                              <p:pRg st="0" end="0"/>
                                            </p:txEl>
                                          </p:spTgt>
                                        </p:tgtEl>
                                        <p:attrNameLst>
                                          <p:attrName>style.visibility</p:attrName>
                                        </p:attrNameLst>
                                      </p:cBhvr>
                                      <p:to>
                                        <p:strVal val="visible"/>
                                      </p:to>
                                    </p:set>
                                    <p:animEffect transition="in" filter="fade">
                                      <p:cBhvr>
                                        <p:cTn id="12" dur="500"/>
                                        <p:tgtEl>
                                          <p:spTgt spid="30">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0">
                                            <p:txEl>
                                              <p:pRg st="1" end="1"/>
                                            </p:txEl>
                                          </p:spTgt>
                                        </p:tgtEl>
                                        <p:attrNameLst>
                                          <p:attrName>style.visibility</p:attrName>
                                        </p:attrNameLst>
                                      </p:cBhvr>
                                      <p:to>
                                        <p:strVal val="visible"/>
                                      </p:to>
                                    </p:set>
                                    <p:animEffect transition="in" filter="fade">
                                      <p:cBhvr>
                                        <p:cTn id="15" dur="500"/>
                                        <p:tgtEl>
                                          <p:spTgt spid="30">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2">
                                            <p:txEl>
                                              <p:pRg st="0" end="0"/>
                                            </p:txEl>
                                          </p:spTgt>
                                        </p:tgtEl>
                                        <p:attrNameLst>
                                          <p:attrName>style.visibility</p:attrName>
                                        </p:attrNameLst>
                                      </p:cBhvr>
                                      <p:to>
                                        <p:strVal val="visible"/>
                                      </p:to>
                                    </p:set>
                                    <p:animEffect transition="in" filter="fade">
                                      <p:cBhvr>
                                        <p:cTn id="20" dur="500"/>
                                        <p:tgtEl>
                                          <p:spTgt spid="32">
                                            <p:txEl>
                                              <p:pRg st="0" end="0"/>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7"/>
                                        </p:tgtEl>
                                        <p:attrNameLst>
                                          <p:attrName>style.visibility</p:attrName>
                                        </p:attrNameLst>
                                      </p:cBhvr>
                                      <p:to>
                                        <p:strVal val="visible"/>
                                      </p:to>
                                    </p:set>
                                    <p:animEffect transition="in" filter="fade">
                                      <p:cBhvr>
                                        <p:cTn id="23" dur="500"/>
                                        <p:tgtEl>
                                          <p:spTgt spid="37"/>
                                        </p:tgtEl>
                                      </p:cBhvr>
                                    </p:animEffect>
                                  </p:childTnLst>
                                </p:cTn>
                              </p:par>
                              <p:par>
                                <p:cTn id="24" presetID="10" presetClass="entr" presetSubtype="0" fill="hold" nodeType="withEffect">
                                  <p:stCondLst>
                                    <p:cond delay="0"/>
                                  </p:stCondLst>
                                  <p:childTnLst>
                                    <p:set>
                                      <p:cBhvr>
                                        <p:cTn id="25" dur="1" fill="hold">
                                          <p:stCondLst>
                                            <p:cond delay="0"/>
                                          </p:stCondLst>
                                        </p:cTn>
                                        <p:tgtEl>
                                          <p:spTgt spid="32">
                                            <p:txEl>
                                              <p:pRg st="1" end="1"/>
                                            </p:txEl>
                                          </p:spTgt>
                                        </p:tgtEl>
                                        <p:attrNameLst>
                                          <p:attrName>style.visibility</p:attrName>
                                        </p:attrNameLst>
                                      </p:cBhvr>
                                      <p:to>
                                        <p:strVal val="visible"/>
                                      </p:to>
                                    </p:set>
                                    <p:animEffect transition="in" filter="fade">
                                      <p:cBhvr>
                                        <p:cTn id="26" dur="500"/>
                                        <p:tgtEl>
                                          <p:spTgt spid="32">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3"/>
                                        </p:tgtEl>
                                        <p:attrNameLst>
                                          <p:attrName>style.visibility</p:attrName>
                                        </p:attrNameLst>
                                      </p:cBhvr>
                                      <p:to>
                                        <p:strVal val="visible"/>
                                      </p:to>
                                    </p:set>
                                    <p:animEffect transition="in" filter="fade">
                                      <p:cBhvr>
                                        <p:cTn id="31" dur="500"/>
                                        <p:tgtEl>
                                          <p:spTgt spid="33"/>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gtEl>
                                        <p:attrNameLst>
                                          <p:attrName>style.visibility</p:attrName>
                                        </p:attrNameLst>
                                      </p:cBhvr>
                                      <p:to>
                                        <p:strVal val="visible"/>
                                      </p:to>
                                    </p:set>
                                    <p:animEffect transition="in" filter="fade">
                                      <p:cBhvr>
                                        <p:cTn id="3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7" grpId="0" animBg="1"/>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2BAFF-EB2C-C8CB-57CA-C0A1E9C59CD0}"/>
              </a:ext>
            </a:extLst>
          </p:cNvPr>
          <p:cNvSpPr>
            <a:spLocks noGrp="1"/>
          </p:cNvSpPr>
          <p:nvPr>
            <p:ph type="title"/>
          </p:nvPr>
        </p:nvSpPr>
        <p:spPr/>
        <p:txBody>
          <a:bodyPr/>
          <a:lstStyle/>
          <a:p>
            <a:r>
              <a:rPr lang="en-US" dirty="0"/>
              <a:t>Plan foundation</a:t>
            </a:r>
          </a:p>
        </p:txBody>
      </p:sp>
      <p:sp>
        <p:nvSpPr>
          <p:cNvPr id="3" name="Text Placeholder 2">
            <a:extLst>
              <a:ext uri="{FF2B5EF4-FFF2-40B4-BE49-F238E27FC236}">
                <a16:creationId xmlns:a16="http://schemas.microsoft.com/office/drawing/2014/main" id="{F96B1238-F65D-38CB-931F-AAA164F3AB6F}"/>
              </a:ext>
            </a:extLst>
          </p:cNvPr>
          <p:cNvSpPr>
            <a:spLocks noGrp="1"/>
          </p:cNvSpPr>
          <p:nvPr>
            <p:ph type="body" idx="1"/>
          </p:nvPr>
        </p:nvSpPr>
        <p:spPr/>
        <p:txBody>
          <a:bodyPr/>
          <a:lstStyle/>
          <a:p>
            <a:r>
              <a:rPr lang="en-US" dirty="0"/>
              <a:t>The base on which we build</a:t>
            </a:r>
          </a:p>
        </p:txBody>
      </p:sp>
    </p:spTree>
    <p:extLst>
      <p:ext uri="{BB962C8B-B14F-4D97-AF65-F5344CB8AC3E}">
        <p14:creationId xmlns:p14="http://schemas.microsoft.com/office/powerpoint/2010/main" val="18790969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C32D6-B549-D461-2BFC-B9484B21A6BF}"/>
              </a:ext>
            </a:extLst>
          </p:cNvPr>
          <p:cNvSpPr>
            <a:spLocks noGrp="1"/>
          </p:cNvSpPr>
          <p:nvPr>
            <p:ph type="title"/>
          </p:nvPr>
        </p:nvSpPr>
        <p:spPr/>
        <p:txBody>
          <a:bodyPr/>
          <a:lstStyle/>
          <a:p>
            <a:r>
              <a:rPr lang="en-US" dirty="0"/>
              <a:t>Plan foundation</a:t>
            </a:r>
          </a:p>
        </p:txBody>
      </p:sp>
      <p:cxnSp>
        <p:nvCxnSpPr>
          <p:cNvPr id="4" name="Straight Arrow Connector 3">
            <a:extLst>
              <a:ext uri="{FF2B5EF4-FFF2-40B4-BE49-F238E27FC236}">
                <a16:creationId xmlns:a16="http://schemas.microsoft.com/office/drawing/2014/main" id="{38D253EC-204B-C60C-0CAB-672DB1EFAA71}"/>
              </a:ext>
            </a:extLst>
          </p:cNvPr>
          <p:cNvCxnSpPr>
            <a:cxnSpLocks/>
          </p:cNvCxnSpPr>
          <p:nvPr/>
        </p:nvCxnSpPr>
        <p:spPr>
          <a:xfrm>
            <a:off x="6218249" y="6115446"/>
            <a:ext cx="622918" cy="0"/>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5" name="Text Placeholder 1">
            <a:extLst>
              <a:ext uri="{FF2B5EF4-FFF2-40B4-BE49-F238E27FC236}">
                <a16:creationId xmlns:a16="http://schemas.microsoft.com/office/drawing/2014/main" id="{4FFF15CC-5DC4-4215-678E-66C171597F3C}"/>
              </a:ext>
            </a:extLst>
          </p:cNvPr>
          <p:cNvSpPr txBox="1">
            <a:spLocks/>
          </p:cNvSpPr>
          <p:nvPr/>
        </p:nvSpPr>
        <p:spPr>
          <a:xfrm>
            <a:off x="136660" y="1816662"/>
            <a:ext cx="7515829" cy="5056512"/>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457200" marR="0" lvl="1" indent="0" algn="l" defTabSz="457200" rtl="0" eaLnBrk="1" fontAlgn="auto" latinLnBrk="0" hangingPunct="1">
              <a:lnSpc>
                <a:spcPct val="100000"/>
              </a:lnSpc>
              <a:spcBef>
                <a:spcPts val="0"/>
              </a:spcBef>
              <a:spcAft>
                <a:spcPts val="60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Gill Sans MT" panose="020B0502020104020203"/>
                <a:ea typeface="+mn-ea"/>
                <a:cs typeface="+mn-cs"/>
              </a:rPr>
              <a:t>People:</a:t>
            </a:r>
          </a:p>
          <a:p>
            <a:pPr lvl="2">
              <a:spcAft>
                <a:spcPts val="600"/>
              </a:spcAft>
              <a:defRPr/>
            </a:pPr>
            <a:r>
              <a:rPr kumimoji="0" lang="en-US" sz="2000" b="0" i="0" u="none" strike="noStrike" kern="1200" cap="none" spc="0" normalizeH="0" baseline="0" noProof="0" dirty="0">
                <a:ln>
                  <a:noFill/>
                </a:ln>
                <a:solidFill>
                  <a:prstClr val="black"/>
                </a:solidFill>
                <a:effectLst/>
                <a:uLnTx/>
                <a:uFillTx/>
                <a:latin typeface="Gill Sans MT" panose="020B0502020104020203"/>
                <a:ea typeface="+mn-ea"/>
                <a:cs typeface="+mn-cs"/>
              </a:rPr>
              <a:t>Staffing/Organizational Structure</a:t>
            </a:r>
          </a:p>
          <a:p>
            <a:pPr lvl="2">
              <a:spcAft>
                <a:spcPts val="600"/>
              </a:spcAft>
              <a:defRPr/>
            </a:pPr>
            <a:r>
              <a:rPr kumimoji="0" lang="en-US" sz="2000" b="0" i="0" u="none" strike="noStrike" kern="1200" cap="none" spc="0" normalizeH="0" baseline="0" noProof="0" dirty="0">
                <a:ln>
                  <a:noFill/>
                </a:ln>
                <a:solidFill>
                  <a:prstClr val="black"/>
                </a:solidFill>
                <a:effectLst/>
                <a:uLnTx/>
                <a:uFillTx/>
                <a:latin typeface="Gill Sans MT" panose="020B0502020104020203"/>
                <a:ea typeface="+mn-ea"/>
                <a:cs typeface="+mn-cs"/>
              </a:rPr>
              <a:t>Workforce Development</a:t>
            </a:r>
            <a:r>
              <a:rPr kumimoji="0" lang="en-US" sz="2000" b="0" i="0" u="none" strike="noStrike" kern="1200" cap="none" spc="0" normalizeH="0" baseline="0" noProof="0" dirty="0">
                <a:ln>
                  <a:noFill/>
                </a:ln>
                <a:solidFill>
                  <a:prstClr val="black"/>
                </a:solidFill>
                <a:effectLst/>
                <a:uLnTx/>
                <a:uFillTx/>
                <a:latin typeface="Gill Sans MT" panose="020B0502020104020203"/>
                <a:ea typeface="+mn-ea"/>
                <a:cs typeface="+mn-cs"/>
                <a:sym typeface="Wingdings" panose="05000000000000000000" pitchFamily="2" charset="2"/>
              </a:rPr>
              <a:t></a:t>
            </a:r>
            <a:r>
              <a:rPr kumimoji="0" lang="en-US" sz="2000" b="0" i="0" u="none" strike="noStrike" kern="1200" cap="none" spc="0" normalizeH="0" baseline="0" noProof="0" dirty="0">
                <a:ln>
                  <a:noFill/>
                </a:ln>
                <a:solidFill>
                  <a:prstClr val="black"/>
                </a:solidFill>
                <a:effectLst/>
                <a:uLnTx/>
                <a:uFillTx/>
                <a:latin typeface="Gill Sans MT" panose="020B0502020104020203"/>
                <a:ea typeface="+mn-ea"/>
                <a:cs typeface="+mn-cs"/>
              </a:rPr>
              <a:t> (Technical/Professional/Career)</a:t>
            </a:r>
          </a:p>
          <a:p>
            <a:pPr lvl="2">
              <a:spcAft>
                <a:spcPts val="600"/>
              </a:spcAft>
              <a:defRPr/>
            </a:pPr>
            <a:r>
              <a:rPr kumimoji="0" lang="en-US" sz="2000" b="0" i="0" u="none" strike="noStrike" kern="1200" cap="none" spc="0" normalizeH="0" baseline="0" noProof="0" dirty="0">
                <a:ln>
                  <a:noFill/>
                </a:ln>
                <a:solidFill>
                  <a:prstClr val="black"/>
                </a:solidFill>
                <a:effectLst/>
                <a:uLnTx/>
                <a:uFillTx/>
                <a:latin typeface="Gill Sans MT" panose="020B0502020104020203"/>
                <a:ea typeface="+mn-ea"/>
                <a:cs typeface="+mn-cs"/>
              </a:rPr>
              <a:t>Team Oriented</a:t>
            </a:r>
          </a:p>
          <a:p>
            <a:pPr lvl="2">
              <a:spcAft>
                <a:spcPts val="600"/>
              </a:spcAft>
              <a:defRPr/>
            </a:pPr>
            <a:r>
              <a:rPr lang="en-US" sz="2000" dirty="0">
                <a:solidFill>
                  <a:prstClr val="black"/>
                </a:solidFill>
                <a:latin typeface="Gill Sans MT" panose="020B0502020104020203"/>
              </a:rPr>
              <a:t>Engagement/Culture</a:t>
            </a:r>
            <a:endParaRPr kumimoji="0" lang="en-US" sz="20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457200" marR="0" lvl="1" indent="0" algn="l" defTabSz="457200" rtl="0" eaLnBrk="1" fontAlgn="auto" latinLnBrk="0" hangingPunct="1">
              <a:lnSpc>
                <a:spcPct val="100000"/>
              </a:lnSpc>
              <a:spcBef>
                <a:spcPts val="0"/>
              </a:spcBef>
              <a:spcAft>
                <a:spcPts val="60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Gill Sans MT" panose="020B0502020104020203"/>
                <a:ea typeface="+mn-ea"/>
                <a:cs typeface="+mn-cs"/>
              </a:rPr>
              <a:t>Processes:</a:t>
            </a:r>
          </a:p>
          <a:p>
            <a:pPr marL="919163" lvl="2" indent="4763">
              <a:spcAft>
                <a:spcPts val="600"/>
              </a:spcAft>
              <a:defRPr/>
            </a:pPr>
            <a:r>
              <a:rPr kumimoji="0" lang="en-US" sz="2000" b="0" i="0" u="none" strike="noStrike" kern="1200" cap="none" spc="0" normalizeH="0" baseline="0" noProof="0" dirty="0">
                <a:ln>
                  <a:noFill/>
                </a:ln>
                <a:solidFill>
                  <a:prstClr val="black"/>
                </a:solidFill>
                <a:effectLst/>
                <a:uLnTx/>
                <a:uFillTx/>
                <a:latin typeface="Gill Sans MT" panose="020B0502020104020203"/>
                <a:ea typeface="+mn-ea"/>
                <a:cs typeface="+mn-cs"/>
              </a:rPr>
              <a:t>Governance (Optimize Resources &amp; Investments)</a:t>
            </a:r>
          </a:p>
          <a:p>
            <a:pPr marL="919163" lvl="2" indent="4763">
              <a:spcAft>
                <a:spcPts val="600"/>
              </a:spcAft>
              <a:defRPr/>
            </a:pPr>
            <a:r>
              <a:rPr kumimoji="0" lang="en-US" sz="2000" b="0" i="0" u="none" strike="noStrike" kern="1200" cap="none" spc="0" normalizeH="0" baseline="0" noProof="0" dirty="0">
                <a:ln>
                  <a:noFill/>
                </a:ln>
                <a:solidFill>
                  <a:prstClr val="black"/>
                </a:solidFill>
                <a:effectLst/>
                <a:uLnTx/>
                <a:uFillTx/>
                <a:latin typeface="Gill Sans MT" panose="020B0502020104020203"/>
                <a:ea typeface="+mn-ea"/>
                <a:cs typeface="+mn-cs"/>
              </a:rPr>
              <a:t>Project Management</a:t>
            </a:r>
          </a:p>
          <a:p>
            <a:pPr marL="919163" lvl="2" indent="4763">
              <a:spcAft>
                <a:spcPts val="600"/>
              </a:spcAft>
              <a:defRPr/>
            </a:pPr>
            <a:r>
              <a:rPr kumimoji="0" lang="en-US" sz="2000" b="0" i="0" u="none" strike="noStrike" kern="1200" cap="none" spc="0" normalizeH="0" baseline="0" noProof="0" dirty="0">
                <a:ln>
                  <a:noFill/>
                </a:ln>
                <a:solidFill>
                  <a:prstClr val="black"/>
                </a:solidFill>
                <a:effectLst/>
                <a:uLnTx/>
                <a:uFillTx/>
                <a:latin typeface="Gill Sans MT" panose="020B0502020104020203"/>
                <a:ea typeface="+mn-ea"/>
                <a:cs typeface="+mn-cs"/>
              </a:rPr>
              <a:t>Change Management</a:t>
            </a:r>
          </a:p>
          <a:p>
            <a:pPr marL="919163" lvl="2" indent="4763">
              <a:spcAft>
                <a:spcPts val="600"/>
              </a:spcAft>
              <a:defRPr/>
            </a:pPr>
            <a:r>
              <a:rPr lang="en-US" sz="2000" dirty="0">
                <a:solidFill>
                  <a:prstClr val="black"/>
                </a:solidFill>
                <a:latin typeface="Gill Sans MT" panose="020B0502020104020203"/>
              </a:rPr>
              <a:t>Service Management</a:t>
            </a:r>
            <a:endParaRPr kumimoji="0" lang="en-US" sz="20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919163" lvl="2" indent="4763">
              <a:spcAft>
                <a:spcPts val="600"/>
              </a:spcAft>
              <a:defRPr/>
            </a:pPr>
            <a:r>
              <a:rPr kumimoji="0" lang="en-US" sz="2000" b="0" i="0" u="none" strike="noStrike" kern="1200" cap="none" spc="0" normalizeH="0" baseline="0" noProof="0" dirty="0">
                <a:ln>
                  <a:noFill/>
                </a:ln>
                <a:solidFill>
                  <a:prstClr val="black"/>
                </a:solidFill>
                <a:effectLst/>
                <a:uLnTx/>
                <a:uFillTx/>
                <a:latin typeface="Gill Sans MT" panose="020B0502020104020203"/>
                <a:ea typeface="+mn-ea"/>
                <a:cs typeface="+mn-cs"/>
              </a:rPr>
              <a:t>Continuous Performance Improvement</a:t>
            </a:r>
          </a:p>
          <a:p>
            <a:pPr marL="919163" lvl="2" indent="4763">
              <a:defRPr/>
            </a:pPr>
            <a:r>
              <a:rPr lang="en-US" sz="2000" dirty="0">
                <a:solidFill>
                  <a:prstClr val="black"/>
                </a:solidFill>
                <a:latin typeface="Gill Sans MT" panose="020B0502020104020203"/>
              </a:rPr>
              <a:t>Cost Management</a:t>
            </a:r>
            <a:r>
              <a:rPr lang="en-US" sz="2000" dirty="0">
                <a:solidFill>
                  <a:prstClr val="black"/>
                </a:solidFill>
                <a:latin typeface="Gill Sans MT" panose="020B0502020104020203"/>
                <a:sym typeface="Wingdings" panose="05000000000000000000" pitchFamily="2" charset="2"/>
              </a:rPr>
              <a:t></a:t>
            </a:r>
            <a:endParaRPr kumimoji="0" lang="en-US" sz="20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4590B8"/>
              </a:solidFill>
              <a:effectLst/>
              <a:uLnTx/>
              <a:uFillTx/>
              <a:latin typeface="Gill Sans MT" panose="020B0502020104020203"/>
              <a:ea typeface="+mn-ea"/>
              <a:cs typeface="+mn-cs"/>
            </a:endParaRPr>
          </a:p>
        </p:txBody>
      </p:sp>
      <p:grpSp>
        <p:nvGrpSpPr>
          <p:cNvPr id="6" name="Group 5">
            <a:extLst>
              <a:ext uri="{FF2B5EF4-FFF2-40B4-BE49-F238E27FC236}">
                <a16:creationId xmlns:a16="http://schemas.microsoft.com/office/drawing/2014/main" id="{B8013414-B47E-6353-70A8-3618D034DB6D}"/>
              </a:ext>
            </a:extLst>
          </p:cNvPr>
          <p:cNvGrpSpPr/>
          <p:nvPr/>
        </p:nvGrpSpPr>
        <p:grpSpPr>
          <a:xfrm>
            <a:off x="6675007" y="2519235"/>
            <a:ext cx="4359034" cy="3729051"/>
            <a:chOff x="6675007" y="1142380"/>
            <a:chExt cx="4359034" cy="3729051"/>
          </a:xfrm>
        </p:grpSpPr>
        <p:sp>
          <p:nvSpPr>
            <p:cNvPr id="7" name="Rectangle 6">
              <a:extLst>
                <a:ext uri="{FF2B5EF4-FFF2-40B4-BE49-F238E27FC236}">
                  <a16:creationId xmlns:a16="http://schemas.microsoft.com/office/drawing/2014/main" id="{D022E7C9-9557-EB30-C1EB-ED975ADEACB7}"/>
                </a:ext>
              </a:extLst>
            </p:cNvPr>
            <p:cNvSpPr/>
            <p:nvPr/>
          </p:nvSpPr>
          <p:spPr bwMode="auto">
            <a:xfrm>
              <a:off x="6943273" y="4601769"/>
              <a:ext cx="3829201" cy="269662"/>
            </a:xfrm>
            <a:prstGeom prst="rect">
              <a:avLst/>
            </a:prstGeom>
            <a:solidFill>
              <a:schemeClr val="accent1"/>
            </a:solidFill>
            <a:ln>
              <a:noFill/>
              <a:headEnd type="none" w="med" len="med"/>
              <a:tailEnd type="none" w="med" len="med"/>
            </a:ln>
            <a:effectLst>
              <a:glow rad="139700">
                <a:schemeClr val="accent2">
                  <a:satMod val="175000"/>
                  <a:alpha val="40000"/>
                </a:schemeClr>
              </a:glo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Gill Sans MT" panose="020B0502020104020203"/>
                <a:ea typeface="Segoe UI" pitchFamily="34" charset="0"/>
                <a:cs typeface="Segoe UI" pitchFamily="34" charset="0"/>
              </a:endParaRPr>
            </a:p>
          </p:txBody>
        </p:sp>
        <p:sp>
          <p:nvSpPr>
            <p:cNvPr id="8" name="Isosceles Triangle 7">
              <a:extLst>
                <a:ext uri="{FF2B5EF4-FFF2-40B4-BE49-F238E27FC236}">
                  <a16:creationId xmlns:a16="http://schemas.microsoft.com/office/drawing/2014/main" id="{817BBDE7-BEC8-CF80-2AAA-BE0E39F4DB84}"/>
                </a:ext>
              </a:extLst>
            </p:cNvPr>
            <p:cNvSpPr/>
            <p:nvPr/>
          </p:nvSpPr>
          <p:spPr>
            <a:xfrm>
              <a:off x="6675007" y="2347252"/>
              <a:ext cx="2595805" cy="2154826"/>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9" name="Isosceles Triangle 8">
              <a:extLst>
                <a:ext uri="{FF2B5EF4-FFF2-40B4-BE49-F238E27FC236}">
                  <a16:creationId xmlns:a16="http://schemas.microsoft.com/office/drawing/2014/main" id="{5BA056F4-6161-21EC-F66D-40048FF4DB3A}"/>
                </a:ext>
              </a:extLst>
            </p:cNvPr>
            <p:cNvSpPr/>
            <p:nvPr/>
          </p:nvSpPr>
          <p:spPr>
            <a:xfrm>
              <a:off x="8937157" y="2767289"/>
              <a:ext cx="2096884" cy="1740663"/>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grpSp>
          <p:nvGrpSpPr>
            <p:cNvPr id="10" name="Group 9">
              <a:extLst>
                <a:ext uri="{FF2B5EF4-FFF2-40B4-BE49-F238E27FC236}">
                  <a16:creationId xmlns:a16="http://schemas.microsoft.com/office/drawing/2014/main" id="{ADDE5504-68CD-5BBE-9CAF-4432143406AE}"/>
                </a:ext>
              </a:extLst>
            </p:cNvPr>
            <p:cNvGrpSpPr/>
            <p:nvPr/>
          </p:nvGrpSpPr>
          <p:grpSpPr>
            <a:xfrm>
              <a:off x="6943273" y="1142380"/>
              <a:ext cx="3829201" cy="3721336"/>
              <a:chOff x="3031024" y="1295400"/>
              <a:chExt cx="5410200" cy="5257800"/>
            </a:xfrm>
          </p:grpSpPr>
          <p:sp>
            <p:nvSpPr>
              <p:cNvPr id="11" name="Oval 10">
                <a:extLst>
                  <a:ext uri="{FF2B5EF4-FFF2-40B4-BE49-F238E27FC236}">
                    <a16:creationId xmlns:a16="http://schemas.microsoft.com/office/drawing/2014/main" id="{5D320B05-C9B9-DFC1-D0B0-1F2CB56EE35B}"/>
                  </a:ext>
                </a:extLst>
              </p:cNvPr>
              <p:cNvSpPr/>
              <p:nvPr/>
            </p:nvSpPr>
            <p:spPr>
              <a:xfrm>
                <a:off x="4849177" y="1295400"/>
                <a:ext cx="1782497" cy="1905000"/>
              </a:xfrm>
              <a:prstGeom prst="ellipse">
                <a:avLst/>
              </a:prstGeom>
              <a:solidFill>
                <a:srgbClr val="FFFF00"/>
              </a:solidFill>
              <a:ln>
                <a:noFill/>
              </a:ln>
              <a:effectLst>
                <a:glow rad="228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12" name="Isosceles Triangle 11">
                <a:extLst>
                  <a:ext uri="{FF2B5EF4-FFF2-40B4-BE49-F238E27FC236}">
                    <a16:creationId xmlns:a16="http://schemas.microsoft.com/office/drawing/2014/main" id="{81B0FFB2-D1E0-0119-FB8F-BEA5BE28CD56}"/>
                  </a:ext>
                </a:extLst>
              </p:cNvPr>
              <p:cNvSpPr/>
              <p:nvPr/>
            </p:nvSpPr>
            <p:spPr>
              <a:xfrm>
                <a:off x="3031024" y="1371600"/>
                <a:ext cx="5410200" cy="4663966"/>
              </a:xfrm>
              <a:prstGeom prst="triangle">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13" name="Isosceles Triangle 12">
                <a:extLst>
                  <a:ext uri="{FF2B5EF4-FFF2-40B4-BE49-F238E27FC236}">
                    <a16:creationId xmlns:a16="http://schemas.microsoft.com/office/drawing/2014/main" id="{92C20EB5-32ED-1A6A-CF33-75E7048AB93B}"/>
                  </a:ext>
                </a:extLst>
              </p:cNvPr>
              <p:cNvSpPr/>
              <p:nvPr/>
            </p:nvSpPr>
            <p:spPr>
              <a:xfrm>
                <a:off x="4830106" y="1371600"/>
                <a:ext cx="1812036" cy="1562100"/>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Gill Sans MT" panose="020B0502020104020203"/>
                    <a:ea typeface="+mn-ea"/>
                    <a:cs typeface="+mn-cs"/>
                  </a:rPr>
                  <a:t>Vision</a:t>
                </a:r>
              </a:p>
            </p:txBody>
          </p:sp>
          <p:sp>
            <p:nvSpPr>
              <p:cNvPr id="14" name="Trapezoid 13">
                <a:extLst>
                  <a:ext uri="{FF2B5EF4-FFF2-40B4-BE49-F238E27FC236}">
                    <a16:creationId xmlns:a16="http://schemas.microsoft.com/office/drawing/2014/main" id="{46F2F839-9013-FD30-7B2E-42C4839E5A57}"/>
                  </a:ext>
                </a:extLst>
              </p:cNvPr>
              <p:cNvSpPr/>
              <p:nvPr/>
            </p:nvSpPr>
            <p:spPr>
              <a:xfrm>
                <a:off x="3031024" y="5105400"/>
                <a:ext cx="5410200" cy="930166"/>
              </a:xfrm>
              <a:prstGeom prst="trapezoid">
                <a:avLst>
                  <a:gd name="adj" fmla="val 58702"/>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white"/>
                    </a:solidFill>
                    <a:effectLst/>
                    <a:uLnTx/>
                    <a:uFillTx/>
                    <a:latin typeface="Gill Sans MT" panose="020B0502020104020203"/>
                    <a:ea typeface="+mn-ea"/>
                    <a:cs typeface="+mn-cs"/>
                  </a:rPr>
                  <a:t>Mission</a:t>
                </a:r>
              </a:p>
            </p:txBody>
          </p:sp>
          <p:sp>
            <p:nvSpPr>
              <p:cNvPr id="15" name="Trapezoid 14">
                <a:extLst>
                  <a:ext uri="{FF2B5EF4-FFF2-40B4-BE49-F238E27FC236}">
                    <a16:creationId xmlns:a16="http://schemas.microsoft.com/office/drawing/2014/main" id="{4C18B54C-897B-7133-34D7-338E4769AE82}"/>
                  </a:ext>
                </a:extLst>
              </p:cNvPr>
              <p:cNvSpPr/>
              <p:nvPr/>
            </p:nvSpPr>
            <p:spPr>
              <a:xfrm>
                <a:off x="4402624" y="2933700"/>
                <a:ext cx="2667000" cy="723900"/>
              </a:xfrm>
              <a:prstGeom prst="trapezoid">
                <a:avLst>
                  <a:gd name="adj" fmla="val 59039"/>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Gill Sans MT" panose="020B0502020104020203"/>
                    <a:ea typeface="+mn-ea"/>
                    <a:cs typeface="+mn-cs"/>
                  </a:rPr>
                  <a:t>Goals</a:t>
                </a:r>
              </a:p>
            </p:txBody>
          </p:sp>
          <p:sp>
            <p:nvSpPr>
              <p:cNvPr id="16" name="Trapezoid 15">
                <a:extLst>
                  <a:ext uri="{FF2B5EF4-FFF2-40B4-BE49-F238E27FC236}">
                    <a16:creationId xmlns:a16="http://schemas.microsoft.com/office/drawing/2014/main" id="{AC3B065B-91DC-3026-9562-40764FF1BB5B}"/>
                  </a:ext>
                </a:extLst>
              </p:cNvPr>
              <p:cNvSpPr/>
              <p:nvPr/>
            </p:nvSpPr>
            <p:spPr>
              <a:xfrm>
                <a:off x="4021624" y="3657600"/>
                <a:ext cx="3429000" cy="723900"/>
              </a:xfrm>
              <a:prstGeom prst="trapezoid">
                <a:avLst>
                  <a:gd name="adj" fmla="val 52998"/>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Gill Sans MT" panose="020B0502020104020203"/>
                    <a:ea typeface="+mn-ea"/>
                    <a:cs typeface="+mn-cs"/>
                  </a:rPr>
                  <a:t>Objectives</a:t>
                </a:r>
              </a:p>
            </p:txBody>
          </p:sp>
          <p:sp>
            <p:nvSpPr>
              <p:cNvPr id="17" name="Trapezoid 16">
                <a:extLst>
                  <a:ext uri="{FF2B5EF4-FFF2-40B4-BE49-F238E27FC236}">
                    <a16:creationId xmlns:a16="http://schemas.microsoft.com/office/drawing/2014/main" id="{688A2A0C-D918-3FB2-0D22-496FEFF90CA0}"/>
                  </a:ext>
                </a:extLst>
              </p:cNvPr>
              <p:cNvSpPr/>
              <p:nvPr/>
            </p:nvSpPr>
            <p:spPr>
              <a:xfrm>
                <a:off x="3564424" y="4381500"/>
                <a:ext cx="4343400" cy="723900"/>
              </a:xfrm>
              <a:prstGeom prst="trapezoid">
                <a:avLst>
                  <a:gd name="adj" fmla="val 59806"/>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Gill Sans MT" panose="020B0502020104020203"/>
                    <a:ea typeface="+mn-ea"/>
                    <a:cs typeface="+mn-cs"/>
                  </a:rPr>
                  <a:t>Initiatives</a:t>
                </a:r>
              </a:p>
            </p:txBody>
          </p:sp>
          <p:sp>
            <p:nvSpPr>
              <p:cNvPr id="18" name="Rectangle 17">
                <a:extLst>
                  <a:ext uri="{FF2B5EF4-FFF2-40B4-BE49-F238E27FC236}">
                    <a16:creationId xmlns:a16="http://schemas.microsoft.com/office/drawing/2014/main" id="{A51CD91B-51EB-EB6A-F6E1-C5C4F04B9F54}"/>
                  </a:ext>
                </a:extLst>
              </p:cNvPr>
              <p:cNvSpPr/>
              <p:nvPr/>
            </p:nvSpPr>
            <p:spPr>
              <a:xfrm>
                <a:off x="3031024" y="6172200"/>
                <a:ext cx="5410200" cy="381000"/>
              </a:xfrm>
              <a:prstGeom prst="rect">
                <a:avLst/>
              </a:prstGeom>
              <a:solidFill>
                <a:schemeClr val="accent2"/>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Gill Sans MT" panose="020B0502020104020203"/>
                    <a:ea typeface="+mn-ea"/>
                    <a:cs typeface="+mn-cs"/>
                  </a:rPr>
                  <a:t>People / Processes / Values / Principles</a:t>
                </a:r>
              </a:p>
            </p:txBody>
          </p:sp>
          <p:sp>
            <p:nvSpPr>
              <p:cNvPr id="19" name="Isosceles Triangle 18">
                <a:extLst>
                  <a:ext uri="{FF2B5EF4-FFF2-40B4-BE49-F238E27FC236}">
                    <a16:creationId xmlns:a16="http://schemas.microsoft.com/office/drawing/2014/main" id="{544C1D72-1830-6767-F691-9D91C4509A33}"/>
                  </a:ext>
                </a:extLst>
              </p:cNvPr>
              <p:cNvSpPr/>
              <p:nvPr/>
            </p:nvSpPr>
            <p:spPr bwMode="auto">
              <a:xfrm>
                <a:off x="3031024" y="1371601"/>
                <a:ext cx="5410200" cy="4663966"/>
              </a:xfrm>
              <a:prstGeom prst="triangle">
                <a:avLst>
                  <a:gd name="adj" fmla="val 50178"/>
                </a:avLst>
              </a:prstGeom>
              <a:noFill/>
              <a:ln w="28575">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Gill Sans MT" panose="020B0502020104020203"/>
                  <a:ea typeface="Segoe UI" pitchFamily="34" charset="0"/>
                  <a:cs typeface="Segoe UI" pitchFamily="34" charset="0"/>
                </a:endParaRPr>
              </a:p>
            </p:txBody>
          </p:sp>
          <p:cxnSp>
            <p:nvCxnSpPr>
              <p:cNvPr id="20" name="Straight Connector 19">
                <a:extLst>
                  <a:ext uri="{FF2B5EF4-FFF2-40B4-BE49-F238E27FC236}">
                    <a16:creationId xmlns:a16="http://schemas.microsoft.com/office/drawing/2014/main" id="{8B65D17A-A546-7839-4B72-E871084B843F}"/>
                  </a:ext>
                </a:extLst>
              </p:cNvPr>
              <p:cNvCxnSpPr/>
              <p:nvPr/>
            </p:nvCxnSpPr>
            <p:spPr>
              <a:xfrm>
                <a:off x="4829927" y="2933700"/>
                <a:ext cx="1812215"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0509002-CA23-2340-93A4-934C099BD56A}"/>
                  </a:ext>
                </a:extLst>
              </p:cNvPr>
              <p:cNvCxnSpPr>
                <a:cxnSpLocks/>
              </p:cNvCxnSpPr>
              <p:nvPr/>
            </p:nvCxnSpPr>
            <p:spPr>
              <a:xfrm>
                <a:off x="3564424" y="5101790"/>
                <a:ext cx="4343400"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592538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F4C71-F295-4C7B-DEC8-86EFDFA533A9}"/>
              </a:ext>
            </a:extLst>
          </p:cNvPr>
          <p:cNvSpPr>
            <a:spLocks noGrp="1"/>
          </p:cNvSpPr>
          <p:nvPr>
            <p:ph type="title"/>
          </p:nvPr>
        </p:nvSpPr>
        <p:spPr/>
        <p:txBody>
          <a:bodyPr/>
          <a:lstStyle/>
          <a:p>
            <a:r>
              <a:rPr lang="en-US" dirty="0"/>
              <a:t>Plan foundation</a:t>
            </a:r>
          </a:p>
        </p:txBody>
      </p:sp>
      <p:sp>
        <p:nvSpPr>
          <p:cNvPr id="4" name="Text Placeholder 1">
            <a:extLst>
              <a:ext uri="{FF2B5EF4-FFF2-40B4-BE49-F238E27FC236}">
                <a16:creationId xmlns:a16="http://schemas.microsoft.com/office/drawing/2014/main" id="{6C95A3AA-2864-8B00-72AF-4FF0518A5215}"/>
              </a:ext>
            </a:extLst>
          </p:cNvPr>
          <p:cNvSpPr txBox="1">
            <a:spLocks/>
          </p:cNvSpPr>
          <p:nvPr/>
        </p:nvSpPr>
        <p:spPr>
          <a:xfrm>
            <a:off x="475655" y="2226494"/>
            <a:ext cx="11339775" cy="3574312"/>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400"/>
              </a:spcBef>
              <a:spcAft>
                <a:spcPts val="600"/>
              </a:spcAft>
              <a:buClrTx/>
              <a:buSzTx/>
              <a:buFontTx/>
              <a:buNone/>
              <a:tabLst/>
              <a:defRPr/>
            </a:pPr>
            <a:r>
              <a:rPr lang="en-US" sz="2400" dirty="0">
                <a:solidFill>
                  <a:prstClr val="black"/>
                </a:solidFill>
                <a:latin typeface="Gill Sans MT" panose="020B0502020104020203"/>
              </a:rPr>
              <a:t>ETS</a:t>
            </a:r>
            <a:r>
              <a:rPr kumimoji="0" lang="en-US" sz="2400" b="0" i="0" u="none" strike="noStrike" kern="1200" cap="none" spc="0" normalizeH="0" baseline="0" noProof="0" dirty="0">
                <a:ln>
                  <a:noFill/>
                </a:ln>
                <a:solidFill>
                  <a:prstClr val="black"/>
                </a:solidFill>
                <a:effectLst/>
                <a:uLnTx/>
                <a:uFillTx/>
                <a:latin typeface="Gill Sans MT" panose="020B0502020104020203"/>
                <a:ea typeface="+mn-ea"/>
                <a:cs typeface="+mn-cs"/>
              </a:rPr>
              <a:t> Values:							</a:t>
            </a:r>
            <a:endParaRPr kumimoji="0" lang="en-US" sz="2000" b="0" i="0" u="none" strike="noStrike" kern="1200" cap="none" spc="0" normalizeH="0" baseline="0" noProof="0" dirty="0">
              <a:ln>
                <a:noFill/>
              </a:ln>
              <a:solidFill>
                <a:prstClr val="black"/>
              </a:solidFill>
              <a:effectLst/>
              <a:uLnTx/>
              <a:uFillTx/>
              <a:latin typeface="Gill Sans MT" panose="020B0502020104020203"/>
              <a:ea typeface="+mn-ea"/>
              <a:cs typeface="+mn-cs"/>
            </a:endParaRPr>
          </a:p>
          <a:p>
            <a:pPr marL="457200" marR="0" lvl="1" indent="0" algn="l" defTabSz="1028700" rtl="0" eaLnBrk="1" fontAlgn="auto" latinLnBrk="0" hangingPunct="1">
              <a:lnSpc>
                <a:spcPct val="100000"/>
              </a:lnSpc>
              <a:spcBef>
                <a:spcPts val="400"/>
              </a:spcBef>
              <a:spcAft>
                <a:spcPts val="60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Gill Sans MT" panose="020B0502020104020203"/>
                <a:ea typeface="+mn-ea"/>
                <a:cs typeface="+mn-cs"/>
              </a:rPr>
              <a:t>Innovation 			</a:t>
            </a:r>
            <a:endParaRPr kumimoji="0" lang="en-US" sz="2000" b="0" i="0" u="none" strike="noStrike" kern="1200" cap="none" spc="0" normalizeH="0" baseline="0" noProof="0" dirty="0">
              <a:ln>
                <a:noFill/>
              </a:ln>
              <a:solidFill>
                <a:srgbClr val="977D93"/>
              </a:solidFill>
              <a:effectLst/>
              <a:uLnTx/>
              <a:uFillTx/>
              <a:latin typeface="Gill Sans MT" panose="020B0502020104020203"/>
              <a:ea typeface="+mn-ea"/>
              <a:cs typeface="+mn-cs"/>
            </a:endParaRPr>
          </a:p>
          <a:p>
            <a:pPr lvl="1" defTabSz="1028700">
              <a:spcBef>
                <a:spcPts val="400"/>
              </a:spcBef>
              <a:spcAft>
                <a:spcPts val="600"/>
              </a:spcAft>
              <a:defRPr/>
            </a:pPr>
            <a:r>
              <a:rPr kumimoji="0" lang="en-US" sz="2000" b="0" i="0" u="none" strike="noStrike" kern="1200" cap="none" spc="0" normalizeH="0" baseline="0" noProof="0" dirty="0">
                <a:ln>
                  <a:noFill/>
                </a:ln>
                <a:solidFill>
                  <a:prstClr val="black"/>
                </a:solidFill>
                <a:effectLst/>
                <a:uLnTx/>
                <a:uFillTx/>
                <a:latin typeface="Gill Sans MT" panose="020B0502020104020203"/>
                <a:ea typeface="+mn-ea"/>
                <a:cs typeface="+mn-cs"/>
              </a:rPr>
              <a:t>Customer Experience 			</a:t>
            </a:r>
            <a:endParaRPr kumimoji="0" lang="en-US" sz="2000" b="0" i="0" u="none" strike="noStrike" kern="1200" cap="none" spc="0" normalizeH="0" baseline="0" noProof="0" dirty="0">
              <a:ln>
                <a:noFill/>
              </a:ln>
              <a:solidFill>
                <a:srgbClr val="977D93"/>
              </a:solidFill>
              <a:effectLst/>
              <a:uLnTx/>
              <a:uFillTx/>
              <a:latin typeface="Gill Sans MT" panose="020B0502020104020203"/>
              <a:ea typeface="+mn-ea"/>
              <a:cs typeface="+mn-cs"/>
            </a:endParaRPr>
          </a:p>
          <a:p>
            <a:pPr marL="457200" marR="0" lvl="1" indent="0" algn="l" defTabSz="1028700" rtl="0" eaLnBrk="1" fontAlgn="auto" latinLnBrk="0" hangingPunct="1">
              <a:lnSpc>
                <a:spcPct val="100000"/>
              </a:lnSpc>
              <a:spcBef>
                <a:spcPts val="400"/>
              </a:spcBef>
              <a:spcAft>
                <a:spcPts val="60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Gill Sans MT" panose="020B0502020104020203"/>
                <a:ea typeface="+mn-ea"/>
                <a:cs typeface="+mn-cs"/>
              </a:rPr>
              <a:t>Collaboration	</a:t>
            </a:r>
            <a:endParaRPr kumimoji="0" lang="en-US" sz="2000" b="0" i="0" u="none" strike="noStrike" kern="1200" cap="none" spc="0" normalizeH="0" baseline="0" noProof="0" dirty="0">
              <a:ln>
                <a:noFill/>
              </a:ln>
              <a:solidFill>
                <a:srgbClr val="977D93"/>
              </a:solidFill>
              <a:effectLst/>
              <a:uLnTx/>
              <a:uFillTx/>
              <a:latin typeface="Gill Sans MT" panose="020B0502020104020203"/>
              <a:ea typeface="+mn-ea"/>
              <a:cs typeface="+mn-cs"/>
            </a:endParaRPr>
          </a:p>
          <a:p>
            <a:pPr marL="457200" marR="0" lvl="1" indent="0" algn="l" defTabSz="1028700" rtl="0" eaLnBrk="1" fontAlgn="auto" latinLnBrk="0" hangingPunct="1">
              <a:lnSpc>
                <a:spcPct val="100000"/>
              </a:lnSpc>
              <a:spcBef>
                <a:spcPts val="400"/>
              </a:spcBef>
              <a:spcAft>
                <a:spcPts val="60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Gill Sans MT" panose="020B0502020104020203"/>
                <a:ea typeface="+mn-ea"/>
                <a:cs typeface="+mn-cs"/>
              </a:rPr>
              <a:t>Agility</a:t>
            </a:r>
          </a:p>
          <a:p>
            <a:pPr marL="457200" marR="0" lvl="1" indent="0" algn="l" defTabSz="1028700" rtl="0" eaLnBrk="1" fontAlgn="auto" latinLnBrk="0" hangingPunct="1">
              <a:lnSpc>
                <a:spcPct val="100000"/>
              </a:lnSpc>
              <a:spcBef>
                <a:spcPts val="400"/>
              </a:spcBef>
              <a:spcAft>
                <a:spcPts val="60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Gill Sans MT" panose="020B0502020104020203"/>
                <a:ea typeface="+mn-ea"/>
                <a:cs typeface="+mn-cs"/>
              </a:rPr>
              <a:t>Critical Thinking Skills 	</a:t>
            </a:r>
            <a:endParaRPr kumimoji="0" lang="en-US" sz="2000" b="0" i="0" u="none" strike="noStrike" kern="1200" cap="none" spc="0" normalizeH="0" baseline="0" noProof="0" dirty="0">
              <a:ln>
                <a:noFill/>
              </a:ln>
              <a:solidFill>
                <a:srgbClr val="977D93"/>
              </a:solidFill>
              <a:effectLst/>
              <a:uLnTx/>
              <a:uFillTx/>
              <a:latin typeface="Gill Sans MT" panose="020B0502020104020203"/>
              <a:ea typeface="+mn-ea"/>
              <a:cs typeface="+mn-cs"/>
            </a:endParaRPr>
          </a:p>
          <a:p>
            <a:pPr marL="457200" marR="0" lvl="1" indent="0" algn="l" defTabSz="1028700" rtl="0" eaLnBrk="1" fontAlgn="auto" latinLnBrk="0" hangingPunct="1">
              <a:lnSpc>
                <a:spcPct val="100000"/>
              </a:lnSpc>
              <a:spcBef>
                <a:spcPts val="400"/>
              </a:spcBef>
              <a:spcAft>
                <a:spcPts val="600"/>
              </a:spcAft>
              <a:buClrTx/>
              <a:buSzTx/>
              <a:buFontTx/>
              <a:buNone/>
              <a:tabLst/>
              <a:defRPr/>
            </a:pPr>
            <a:endParaRPr kumimoji="0" lang="en-US" sz="2000" b="0" i="0" u="none" strike="noStrike" kern="1200" cap="none" spc="0" normalizeH="0" baseline="0" noProof="0" dirty="0">
              <a:ln>
                <a:noFill/>
              </a:ln>
              <a:solidFill>
                <a:srgbClr val="977D93"/>
              </a:solidFill>
              <a:effectLst/>
              <a:uLnTx/>
              <a:uFillTx/>
              <a:latin typeface="Gill Sans MT" panose="020B0502020104020203"/>
              <a:ea typeface="+mn-ea"/>
              <a:cs typeface="+mn-cs"/>
            </a:endParaRPr>
          </a:p>
        </p:txBody>
      </p:sp>
      <p:cxnSp>
        <p:nvCxnSpPr>
          <p:cNvPr id="5" name="Straight Arrow Connector 4">
            <a:extLst>
              <a:ext uri="{FF2B5EF4-FFF2-40B4-BE49-F238E27FC236}">
                <a16:creationId xmlns:a16="http://schemas.microsoft.com/office/drawing/2014/main" id="{7B488CBB-BF70-D660-6C7F-CA4A5D9585F7}"/>
              </a:ext>
            </a:extLst>
          </p:cNvPr>
          <p:cNvCxnSpPr>
            <a:cxnSpLocks/>
          </p:cNvCxnSpPr>
          <p:nvPr/>
        </p:nvCxnSpPr>
        <p:spPr>
          <a:xfrm>
            <a:off x="6070764" y="6115428"/>
            <a:ext cx="622918" cy="0"/>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grpSp>
        <p:nvGrpSpPr>
          <p:cNvPr id="6" name="Group 5">
            <a:extLst>
              <a:ext uri="{FF2B5EF4-FFF2-40B4-BE49-F238E27FC236}">
                <a16:creationId xmlns:a16="http://schemas.microsoft.com/office/drawing/2014/main" id="{DF7EEC98-E566-1BF8-1211-D74067D5F6F7}"/>
              </a:ext>
            </a:extLst>
          </p:cNvPr>
          <p:cNvGrpSpPr/>
          <p:nvPr/>
        </p:nvGrpSpPr>
        <p:grpSpPr>
          <a:xfrm>
            <a:off x="6675007" y="2519217"/>
            <a:ext cx="4359034" cy="3729051"/>
            <a:chOff x="6675007" y="1142380"/>
            <a:chExt cx="4359034" cy="3729051"/>
          </a:xfrm>
        </p:grpSpPr>
        <p:sp>
          <p:nvSpPr>
            <p:cNvPr id="7" name="Rectangle 6">
              <a:extLst>
                <a:ext uri="{FF2B5EF4-FFF2-40B4-BE49-F238E27FC236}">
                  <a16:creationId xmlns:a16="http://schemas.microsoft.com/office/drawing/2014/main" id="{900D4C59-CC6B-F9DB-58BB-6CC6E2829A76}"/>
                </a:ext>
              </a:extLst>
            </p:cNvPr>
            <p:cNvSpPr/>
            <p:nvPr/>
          </p:nvSpPr>
          <p:spPr bwMode="auto">
            <a:xfrm>
              <a:off x="6943273" y="4601769"/>
              <a:ext cx="3829201" cy="269662"/>
            </a:xfrm>
            <a:prstGeom prst="rect">
              <a:avLst/>
            </a:prstGeom>
            <a:solidFill>
              <a:schemeClr val="accent1"/>
            </a:solidFill>
            <a:ln>
              <a:noFill/>
              <a:headEnd type="none" w="med" len="med"/>
              <a:tailEnd type="none" w="med" len="med"/>
            </a:ln>
            <a:effectLst>
              <a:glow rad="139700">
                <a:schemeClr val="accent2">
                  <a:satMod val="175000"/>
                  <a:alpha val="40000"/>
                </a:schemeClr>
              </a:glo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Gill Sans MT" panose="020B0502020104020203"/>
                <a:ea typeface="Segoe UI" pitchFamily="34" charset="0"/>
                <a:cs typeface="Segoe UI" pitchFamily="34" charset="0"/>
              </a:endParaRPr>
            </a:p>
          </p:txBody>
        </p:sp>
        <p:sp>
          <p:nvSpPr>
            <p:cNvPr id="8" name="Isosceles Triangle 7">
              <a:extLst>
                <a:ext uri="{FF2B5EF4-FFF2-40B4-BE49-F238E27FC236}">
                  <a16:creationId xmlns:a16="http://schemas.microsoft.com/office/drawing/2014/main" id="{BF934A18-2638-30B3-2AF4-EA1084D5DDA5}"/>
                </a:ext>
              </a:extLst>
            </p:cNvPr>
            <p:cNvSpPr/>
            <p:nvPr/>
          </p:nvSpPr>
          <p:spPr>
            <a:xfrm>
              <a:off x="6675007" y="2347252"/>
              <a:ext cx="2595805" cy="2154826"/>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9" name="Isosceles Triangle 8">
              <a:extLst>
                <a:ext uri="{FF2B5EF4-FFF2-40B4-BE49-F238E27FC236}">
                  <a16:creationId xmlns:a16="http://schemas.microsoft.com/office/drawing/2014/main" id="{BDE4065B-95B8-4BDF-11FD-9D912FE22EA7}"/>
                </a:ext>
              </a:extLst>
            </p:cNvPr>
            <p:cNvSpPr/>
            <p:nvPr/>
          </p:nvSpPr>
          <p:spPr>
            <a:xfrm>
              <a:off x="8937157" y="2767289"/>
              <a:ext cx="2096884" cy="1740663"/>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grpSp>
          <p:nvGrpSpPr>
            <p:cNvPr id="10" name="Group 9">
              <a:extLst>
                <a:ext uri="{FF2B5EF4-FFF2-40B4-BE49-F238E27FC236}">
                  <a16:creationId xmlns:a16="http://schemas.microsoft.com/office/drawing/2014/main" id="{DEC53603-7E78-BBAC-4534-E4E2DB2FAF04}"/>
                </a:ext>
              </a:extLst>
            </p:cNvPr>
            <p:cNvGrpSpPr/>
            <p:nvPr/>
          </p:nvGrpSpPr>
          <p:grpSpPr>
            <a:xfrm>
              <a:off x="6943273" y="1142380"/>
              <a:ext cx="3829201" cy="3721336"/>
              <a:chOff x="3031024" y="1295400"/>
              <a:chExt cx="5410200" cy="5257800"/>
            </a:xfrm>
          </p:grpSpPr>
          <p:sp>
            <p:nvSpPr>
              <p:cNvPr id="11" name="Oval 10">
                <a:extLst>
                  <a:ext uri="{FF2B5EF4-FFF2-40B4-BE49-F238E27FC236}">
                    <a16:creationId xmlns:a16="http://schemas.microsoft.com/office/drawing/2014/main" id="{A700108E-D86A-DC50-1568-DF34F400DD47}"/>
                  </a:ext>
                </a:extLst>
              </p:cNvPr>
              <p:cNvSpPr/>
              <p:nvPr/>
            </p:nvSpPr>
            <p:spPr>
              <a:xfrm>
                <a:off x="4849177" y="1295400"/>
                <a:ext cx="1782497" cy="1905000"/>
              </a:xfrm>
              <a:prstGeom prst="ellipse">
                <a:avLst/>
              </a:prstGeom>
              <a:solidFill>
                <a:srgbClr val="FFFF00"/>
              </a:solidFill>
              <a:ln>
                <a:noFill/>
              </a:ln>
              <a:effectLst>
                <a:glow rad="228600">
                  <a:srgbClr val="FFC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12" name="Isosceles Triangle 11">
                <a:extLst>
                  <a:ext uri="{FF2B5EF4-FFF2-40B4-BE49-F238E27FC236}">
                    <a16:creationId xmlns:a16="http://schemas.microsoft.com/office/drawing/2014/main" id="{0BA832EF-9611-F783-F192-8151AA34D092}"/>
                  </a:ext>
                </a:extLst>
              </p:cNvPr>
              <p:cNvSpPr/>
              <p:nvPr/>
            </p:nvSpPr>
            <p:spPr>
              <a:xfrm>
                <a:off x="3031024" y="1371600"/>
                <a:ext cx="5410200" cy="4663966"/>
              </a:xfrm>
              <a:prstGeom prst="triangle">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13" name="Isosceles Triangle 12">
                <a:extLst>
                  <a:ext uri="{FF2B5EF4-FFF2-40B4-BE49-F238E27FC236}">
                    <a16:creationId xmlns:a16="http://schemas.microsoft.com/office/drawing/2014/main" id="{73F13E6D-EF57-DF44-7ED0-E540DAAFE3D5}"/>
                  </a:ext>
                </a:extLst>
              </p:cNvPr>
              <p:cNvSpPr/>
              <p:nvPr/>
            </p:nvSpPr>
            <p:spPr>
              <a:xfrm>
                <a:off x="4830106" y="1371600"/>
                <a:ext cx="1812036" cy="1562100"/>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Gill Sans MT" panose="020B0502020104020203"/>
                    <a:ea typeface="+mn-ea"/>
                    <a:cs typeface="+mn-cs"/>
                  </a:rPr>
                  <a:t>Vision</a:t>
                </a:r>
              </a:p>
            </p:txBody>
          </p:sp>
          <p:sp>
            <p:nvSpPr>
              <p:cNvPr id="14" name="Trapezoid 13">
                <a:extLst>
                  <a:ext uri="{FF2B5EF4-FFF2-40B4-BE49-F238E27FC236}">
                    <a16:creationId xmlns:a16="http://schemas.microsoft.com/office/drawing/2014/main" id="{8C3CD6DB-AA26-1869-335A-C727DD268F49}"/>
                  </a:ext>
                </a:extLst>
              </p:cNvPr>
              <p:cNvSpPr/>
              <p:nvPr/>
            </p:nvSpPr>
            <p:spPr>
              <a:xfrm>
                <a:off x="3031024" y="5105400"/>
                <a:ext cx="5410200" cy="930166"/>
              </a:xfrm>
              <a:prstGeom prst="trapezoid">
                <a:avLst>
                  <a:gd name="adj" fmla="val 58702"/>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white"/>
                    </a:solidFill>
                    <a:effectLst/>
                    <a:uLnTx/>
                    <a:uFillTx/>
                    <a:latin typeface="Gill Sans MT" panose="020B0502020104020203"/>
                    <a:ea typeface="+mn-ea"/>
                    <a:cs typeface="+mn-cs"/>
                  </a:rPr>
                  <a:t>Mission</a:t>
                </a:r>
              </a:p>
            </p:txBody>
          </p:sp>
          <p:sp>
            <p:nvSpPr>
              <p:cNvPr id="15" name="Trapezoid 14">
                <a:extLst>
                  <a:ext uri="{FF2B5EF4-FFF2-40B4-BE49-F238E27FC236}">
                    <a16:creationId xmlns:a16="http://schemas.microsoft.com/office/drawing/2014/main" id="{63DF66AD-D32F-7A15-E634-6E3C92D2CD1C}"/>
                  </a:ext>
                </a:extLst>
              </p:cNvPr>
              <p:cNvSpPr/>
              <p:nvPr/>
            </p:nvSpPr>
            <p:spPr>
              <a:xfrm>
                <a:off x="4402624" y="2933700"/>
                <a:ext cx="2667000" cy="723900"/>
              </a:xfrm>
              <a:prstGeom prst="trapezoid">
                <a:avLst>
                  <a:gd name="adj" fmla="val 59039"/>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Gill Sans MT" panose="020B0502020104020203"/>
                    <a:ea typeface="+mn-ea"/>
                    <a:cs typeface="+mn-cs"/>
                  </a:rPr>
                  <a:t>Goals</a:t>
                </a:r>
              </a:p>
            </p:txBody>
          </p:sp>
          <p:sp>
            <p:nvSpPr>
              <p:cNvPr id="16" name="Trapezoid 15">
                <a:extLst>
                  <a:ext uri="{FF2B5EF4-FFF2-40B4-BE49-F238E27FC236}">
                    <a16:creationId xmlns:a16="http://schemas.microsoft.com/office/drawing/2014/main" id="{5A79D421-3943-C2B3-2946-0179DA3C69DD}"/>
                  </a:ext>
                </a:extLst>
              </p:cNvPr>
              <p:cNvSpPr/>
              <p:nvPr/>
            </p:nvSpPr>
            <p:spPr>
              <a:xfrm>
                <a:off x="4021624" y="3657600"/>
                <a:ext cx="3429000" cy="723900"/>
              </a:xfrm>
              <a:prstGeom prst="trapezoid">
                <a:avLst>
                  <a:gd name="adj" fmla="val 52998"/>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Gill Sans MT" panose="020B0502020104020203"/>
                    <a:ea typeface="+mn-ea"/>
                    <a:cs typeface="+mn-cs"/>
                  </a:rPr>
                  <a:t>Objectives</a:t>
                </a:r>
              </a:p>
            </p:txBody>
          </p:sp>
          <p:sp>
            <p:nvSpPr>
              <p:cNvPr id="17" name="Trapezoid 16">
                <a:extLst>
                  <a:ext uri="{FF2B5EF4-FFF2-40B4-BE49-F238E27FC236}">
                    <a16:creationId xmlns:a16="http://schemas.microsoft.com/office/drawing/2014/main" id="{68F38139-28C5-9080-3839-DC1400A2E91B}"/>
                  </a:ext>
                </a:extLst>
              </p:cNvPr>
              <p:cNvSpPr/>
              <p:nvPr/>
            </p:nvSpPr>
            <p:spPr>
              <a:xfrm>
                <a:off x="3564424" y="4381500"/>
                <a:ext cx="4343400" cy="723900"/>
              </a:xfrm>
              <a:prstGeom prst="trapezoid">
                <a:avLst>
                  <a:gd name="adj" fmla="val 59806"/>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Gill Sans MT" panose="020B0502020104020203"/>
                    <a:ea typeface="+mn-ea"/>
                    <a:cs typeface="+mn-cs"/>
                  </a:rPr>
                  <a:t>Initiatives</a:t>
                </a:r>
              </a:p>
            </p:txBody>
          </p:sp>
          <p:sp>
            <p:nvSpPr>
              <p:cNvPr id="18" name="Rectangle 17">
                <a:extLst>
                  <a:ext uri="{FF2B5EF4-FFF2-40B4-BE49-F238E27FC236}">
                    <a16:creationId xmlns:a16="http://schemas.microsoft.com/office/drawing/2014/main" id="{80229EE0-D844-3388-E94B-9B66DED5B2F3}"/>
                  </a:ext>
                </a:extLst>
              </p:cNvPr>
              <p:cNvSpPr/>
              <p:nvPr/>
            </p:nvSpPr>
            <p:spPr>
              <a:xfrm>
                <a:off x="3031024" y="6172200"/>
                <a:ext cx="5410200" cy="381000"/>
              </a:xfrm>
              <a:prstGeom prst="rect">
                <a:avLst/>
              </a:prstGeom>
              <a:solidFill>
                <a:schemeClr val="accent2"/>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Gill Sans MT" panose="020B0502020104020203"/>
                    <a:ea typeface="+mn-ea"/>
                    <a:cs typeface="+mn-cs"/>
                  </a:rPr>
                  <a:t>People / Processes / Values / Principles</a:t>
                </a:r>
              </a:p>
            </p:txBody>
          </p:sp>
          <p:sp>
            <p:nvSpPr>
              <p:cNvPr id="19" name="Isosceles Triangle 18">
                <a:extLst>
                  <a:ext uri="{FF2B5EF4-FFF2-40B4-BE49-F238E27FC236}">
                    <a16:creationId xmlns:a16="http://schemas.microsoft.com/office/drawing/2014/main" id="{1158C955-C6A2-9275-C069-246224590E19}"/>
                  </a:ext>
                </a:extLst>
              </p:cNvPr>
              <p:cNvSpPr/>
              <p:nvPr/>
            </p:nvSpPr>
            <p:spPr bwMode="auto">
              <a:xfrm>
                <a:off x="3031024" y="1371601"/>
                <a:ext cx="5410200" cy="4663966"/>
              </a:xfrm>
              <a:prstGeom prst="triangle">
                <a:avLst>
                  <a:gd name="adj" fmla="val 50178"/>
                </a:avLst>
              </a:prstGeom>
              <a:noFill/>
              <a:ln w="28575">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Gill Sans MT" panose="020B0502020104020203"/>
                  <a:ea typeface="Segoe UI" pitchFamily="34" charset="0"/>
                  <a:cs typeface="Segoe UI" pitchFamily="34" charset="0"/>
                </a:endParaRPr>
              </a:p>
            </p:txBody>
          </p:sp>
          <p:cxnSp>
            <p:nvCxnSpPr>
              <p:cNvPr id="20" name="Straight Connector 19">
                <a:extLst>
                  <a:ext uri="{FF2B5EF4-FFF2-40B4-BE49-F238E27FC236}">
                    <a16:creationId xmlns:a16="http://schemas.microsoft.com/office/drawing/2014/main" id="{B3B21A8D-7156-952B-52B9-00D3A08415BF}"/>
                  </a:ext>
                </a:extLst>
              </p:cNvPr>
              <p:cNvCxnSpPr/>
              <p:nvPr/>
            </p:nvCxnSpPr>
            <p:spPr>
              <a:xfrm>
                <a:off x="4829927" y="2933700"/>
                <a:ext cx="1812215"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89062954-E228-AB29-CB3E-3ADCF39B400A}"/>
                  </a:ext>
                </a:extLst>
              </p:cNvPr>
              <p:cNvCxnSpPr>
                <a:cxnSpLocks/>
              </p:cNvCxnSpPr>
              <p:nvPr/>
            </p:nvCxnSpPr>
            <p:spPr>
              <a:xfrm>
                <a:off x="3564424" y="5101790"/>
                <a:ext cx="4343400"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550889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51BBD3-F8BF-2841-378D-92F895FF6DD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84492C-71FA-0127-C2A9-E32BE6E8D19B}"/>
              </a:ext>
            </a:extLst>
          </p:cNvPr>
          <p:cNvSpPr>
            <a:spLocks noGrp="1"/>
          </p:cNvSpPr>
          <p:nvPr>
            <p:ph type="title"/>
          </p:nvPr>
        </p:nvSpPr>
        <p:spPr/>
        <p:txBody>
          <a:bodyPr/>
          <a:lstStyle/>
          <a:p>
            <a:r>
              <a:rPr lang="en-US" dirty="0"/>
              <a:t>Plan foundation</a:t>
            </a:r>
          </a:p>
        </p:txBody>
      </p:sp>
      <p:sp>
        <p:nvSpPr>
          <p:cNvPr id="4" name="Text Placeholder 1">
            <a:extLst>
              <a:ext uri="{FF2B5EF4-FFF2-40B4-BE49-F238E27FC236}">
                <a16:creationId xmlns:a16="http://schemas.microsoft.com/office/drawing/2014/main" id="{56CB5C00-59B1-FC61-D566-2BF4F2A733BD}"/>
              </a:ext>
            </a:extLst>
          </p:cNvPr>
          <p:cNvSpPr txBox="1">
            <a:spLocks/>
          </p:cNvSpPr>
          <p:nvPr/>
        </p:nvSpPr>
        <p:spPr>
          <a:xfrm>
            <a:off x="475655" y="2226494"/>
            <a:ext cx="11339775" cy="3574312"/>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457200" marR="0" lvl="1" indent="0" algn="l" defTabSz="1028700" rtl="0" eaLnBrk="1" fontAlgn="auto" latinLnBrk="0" hangingPunct="1">
              <a:lnSpc>
                <a:spcPct val="100000"/>
              </a:lnSpc>
              <a:spcBef>
                <a:spcPts val="400"/>
              </a:spcBef>
              <a:spcAft>
                <a:spcPts val="600"/>
              </a:spcAft>
              <a:buClrTx/>
              <a:buSzTx/>
              <a:buFontTx/>
              <a:buNone/>
              <a:tabLst/>
              <a:defRPr/>
            </a:pPr>
            <a:endParaRPr kumimoji="0" lang="en-US" sz="2000" b="0" i="0" u="none" strike="noStrike" kern="1200" cap="none" spc="0" normalizeH="0" baseline="0" noProof="0" dirty="0">
              <a:ln>
                <a:noFill/>
              </a:ln>
              <a:solidFill>
                <a:srgbClr val="977D93"/>
              </a:solidFill>
              <a:effectLst/>
              <a:uLnTx/>
              <a:uFillTx/>
              <a:latin typeface="Gill Sans MT" panose="020B0502020104020203"/>
              <a:ea typeface="+mn-ea"/>
              <a:cs typeface="+mn-cs"/>
            </a:endParaRPr>
          </a:p>
        </p:txBody>
      </p:sp>
      <p:cxnSp>
        <p:nvCxnSpPr>
          <p:cNvPr id="5" name="Straight Arrow Connector 4">
            <a:extLst>
              <a:ext uri="{FF2B5EF4-FFF2-40B4-BE49-F238E27FC236}">
                <a16:creationId xmlns:a16="http://schemas.microsoft.com/office/drawing/2014/main" id="{C758014C-62EB-B2C3-25F3-0FC7AD8A81D8}"/>
              </a:ext>
            </a:extLst>
          </p:cNvPr>
          <p:cNvCxnSpPr>
            <a:cxnSpLocks/>
          </p:cNvCxnSpPr>
          <p:nvPr/>
        </p:nvCxnSpPr>
        <p:spPr>
          <a:xfrm>
            <a:off x="6070764" y="6115428"/>
            <a:ext cx="622918" cy="0"/>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grpSp>
        <p:nvGrpSpPr>
          <p:cNvPr id="6" name="Group 5">
            <a:extLst>
              <a:ext uri="{FF2B5EF4-FFF2-40B4-BE49-F238E27FC236}">
                <a16:creationId xmlns:a16="http://schemas.microsoft.com/office/drawing/2014/main" id="{E517095B-116A-6061-6494-3637245DF782}"/>
              </a:ext>
            </a:extLst>
          </p:cNvPr>
          <p:cNvGrpSpPr/>
          <p:nvPr/>
        </p:nvGrpSpPr>
        <p:grpSpPr>
          <a:xfrm>
            <a:off x="6675007" y="2519217"/>
            <a:ext cx="4359034" cy="3729051"/>
            <a:chOff x="6675007" y="1142380"/>
            <a:chExt cx="4359034" cy="3729051"/>
          </a:xfrm>
        </p:grpSpPr>
        <p:sp>
          <p:nvSpPr>
            <p:cNvPr id="7" name="Rectangle 6">
              <a:extLst>
                <a:ext uri="{FF2B5EF4-FFF2-40B4-BE49-F238E27FC236}">
                  <a16:creationId xmlns:a16="http://schemas.microsoft.com/office/drawing/2014/main" id="{FA6E055C-A77A-2052-605C-39DBEEA450C0}"/>
                </a:ext>
              </a:extLst>
            </p:cNvPr>
            <p:cNvSpPr/>
            <p:nvPr/>
          </p:nvSpPr>
          <p:spPr bwMode="auto">
            <a:xfrm>
              <a:off x="6943273" y="4601769"/>
              <a:ext cx="3829201" cy="269662"/>
            </a:xfrm>
            <a:prstGeom prst="rect">
              <a:avLst/>
            </a:prstGeom>
            <a:solidFill>
              <a:schemeClr val="accent1"/>
            </a:solidFill>
            <a:ln>
              <a:noFill/>
              <a:headEnd type="none" w="med" len="med"/>
              <a:tailEnd type="none" w="med" len="med"/>
            </a:ln>
            <a:effectLst>
              <a:glow rad="139700">
                <a:schemeClr val="accent2">
                  <a:satMod val="175000"/>
                  <a:alpha val="40000"/>
                </a:schemeClr>
              </a:glo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Gill Sans MT" panose="020B0502020104020203"/>
                <a:ea typeface="Segoe UI" pitchFamily="34" charset="0"/>
                <a:cs typeface="Segoe UI" pitchFamily="34" charset="0"/>
              </a:endParaRPr>
            </a:p>
          </p:txBody>
        </p:sp>
        <p:sp>
          <p:nvSpPr>
            <p:cNvPr id="8" name="Isosceles Triangle 7">
              <a:extLst>
                <a:ext uri="{FF2B5EF4-FFF2-40B4-BE49-F238E27FC236}">
                  <a16:creationId xmlns:a16="http://schemas.microsoft.com/office/drawing/2014/main" id="{8B0ADDF3-02F2-668E-1584-C4823F4AD9C1}"/>
                </a:ext>
              </a:extLst>
            </p:cNvPr>
            <p:cNvSpPr/>
            <p:nvPr/>
          </p:nvSpPr>
          <p:spPr>
            <a:xfrm>
              <a:off x="6675007" y="2347252"/>
              <a:ext cx="2595805" cy="2154826"/>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9" name="Isosceles Triangle 8">
              <a:extLst>
                <a:ext uri="{FF2B5EF4-FFF2-40B4-BE49-F238E27FC236}">
                  <a16:creationId xmlns:a16="http://schemas.microsoft.com/office/drawing/2014/main" id="{05233651-CA8E-0CD6-0AEF-2C8799BE6406}"/>
                </a:ext>
              </a:extLst>
            </p:cNvPr>
            <p:cNvSpPr/>
            <p:nvPr/>
          </p:nvSpPr>
          <p:spPr>
            <a:xfrm>
              <a:off x="8937157" y="2767289"/>
              <a:ext cx="2096884" cy="1740663"/>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grpSp>
          <p:nvGrpSpPr>
            <p:cNvPr id="10" name="Group 9">
              <a:extLst>
                <a:ext uri="{FF2B5EF4-FFF2-40B4-BE49-F238E27FC236}">
                  <a16:creationId xmlns:a16="http://schemas.microsoft.com/office/drawing/2014/main" id="{BF44DF89-9686-05AF-DCAA-4EF3FD702E26}"/>
                </a:ext>
              </a:extLst>
            </p:cNvPr>
            <p:cNvGrpSpPr/>
            <p:nvPr/>
          </p:nvGrpSpPr>
          <p:grpSpPr>
            <a:xfrm>
              <a:off x="6943273" y="1142380"/>
              <a:ext cx="3829201" cy="3721336"/>
              <a:chOff x="3031024" y="1295400"/>
              <a:chExt cx="5410200" cy="5257800"/>
            </a:xfrm>
          </p:grpSpPr>
          <p:sp>
            <p:nvSpPr>
              <p:cNvPr id="11" name="Oval 10">
                <a:extLst>
                  <a:ext uri="{FF2B5EF4-FFF2-40B4-BE49-F238E27FC236}">
                    <a16:creationId xmlns:a16="http://schemas.microsoft.com/office/drawing/2014/main" id="{15839A21-EE7A-FB03-ED2C-1B4C53F29E51}"/>
                  </a:ext>
                </a:extLst>
              </p:cNvPr>
              <p:cNvSpPr/>
              <p:nvPr/>
            </p:nvSpPr>
            <p:spPr>
              <a:xfrm>
                <a:off x="4849177" y="1295400"/>
                <a:ext cx="1782497" cy="1905000"/>
              </a:xfrm>
              <a:prstGeom prst="ellipse">
                <a:avLst/>
              </a:prstGeom>
              <a:solidFill>
                <a:srgbClr val="FFFF00"/>
              </a:solidFill>
              <a:ln>
                <a:noFill/>
              </a:ln>
              <a:effectLst>
                <a:glow rad="228600">
                  <a:srgbClr val="FFC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12" name="Isosceles Triangle 11">
                <a:extLst>
                  <a:ext uri="{FF2B5EF4-FFF2-40B4-BE49-F238E27FC236}">
                    <a16:creationId xmlns:a16="http://schemas.microsoft.com/office/drawing/2014/main" id="{C9C76983-AECA-3F31-AA7E-B53B0F289EED}"/>
                  </a:ext>
                </a:extLst>
              </p:cNvPr>
              <p:cNvSpPr/>
              <p:nvPr/>
            </p:nvSpPr>
            <p:spPr>
              <a:xfrm>
                <a:off x="3031024" y="1371600"/>
                <a:ext cx="5410200" cy="4663966"/>
              </a:xfrm>
              <a:prstGeom prst="triangle">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13" name="Isosceles Triangle 12">
                <a:extLst>
                  <a:ext uri="{FF2B5EF4-FFF2-40B4-BE49-F238E27FC236}">
                    <a16:creationId xmlns:a16="http://schemas.microsoft.com/office/drawing/2014/main" id="{A4D2904C-7B4D-4ED4-C3AA-E71022277583}"/>
                  </a:ext>
                </a:extLst>
              </p:cNvPr>
              <p:cNvSpPr/>
              <p:nvPr/>
            </p:nvSpPr>
            <p:spPr>
              <a:xfrm>
                <a:off x="4830106" y="1371600"/>
                <a:ext cx="1812036" cy="1562100"/>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Gill Sans MT" panose="020B0502020104020203"/>
                    <a:ea typeface="+mn-ea"/>
                    <a:cs typeface="+mn-cs"/>
                  </a:rPr>
                  <a:t>Vision</a:t>
                </a:r>
              </a:p>
            </p:txBody>
          </p:sp>
          <p:sp>
            <p:nvSpPr>
              <p:cNvPr id="14" name="Trapezoid 13">
                <a:extLst>
                  <a:ext uri="{FF2B5EF4-FFF2-40B4-BE49-F238E27FC236}">
                    <a16:creationId xmlns:a16="http://schemas.microsoft.com/office/drawing/2014/main" id="{73B6E677-4BA9-0538-F375-5CA8B1ABCDFC}"/>
                  </a:ext>
                </a:extLst>
              </p:cNvPr>
              <p:cNvSpPr/>
              <p:nvPr/>
            </p:nvSpPr>
            <p:spPr>
              <a:xfrm>
                <a:off x="3031024" y="5105400"/>
                <a:ext cx="5410200" cy="930166"/>
              </a:xfrm>
              <a:prstGeom prst="trapezoid">
                <a:avLst>
                  <a:gd name="adj" fmla="val 58702"/>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white"/>
                    </a:solidFill>
                    <a:effectLst/>
                    <a:uLnTx/>
                    <a:uFillTx/>
                    <a:latin typeface="Gill Sans MT" panose="020B0502020104020203"/>
                    <a:ea typeface="+mn-ea"/>
                    <a:cs typeface="+mn-cs"/>
                  </a:rPr>
                  <a:t>Mission</a:t>
                </a:r>
              </a:p>
            </p:txBody>
          </p:sp>
          <p:sp>
            <p:nvSpPr>
              <p:cNvPr id="15" name="Trapezoid 14">
                <a:extLst>
                  <a:ext uri="{FF2B5EF4-FFF2-40B4-BE49-F238E27FC236}">
                    <a16:creationId xmlns:a16="http://schemas.microsoft.com/office/drawing/2014/main" id="{C6C09012-6F93-10E3-2C6A-117B751FA3ED}"/>
                  </a:ext>
                </a:extLst>
              </p:cNvPr>
              <p:cNvSpPr/>
              <p:nvPr/>
            </p:nvSpPr>
            <p:spPr>
              <a:xfrm>
                <a:off x="4402624" y="2933700"/>
                <a:ext cx="2667000" cy="723900"/>
              </a:xfrm>
              <a:prstGeom prst="trapezoid">
                <a:avLst>
                  <a:gd name="adj" fmla="val 59039"/>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Gill Sans MT" panose="020B0502020104020203"/>
                    <a:ea typeface="+mn-ea"/>
                    <a:cs typeface="+mn-cs"/>
                  </a:rPr>
                  <a:t>Goals</a:t>
                </a:r>
              </a:p>
            </p:txBody>
          </p:sp>
          <p:sp>
            <p:nvSpPr>
              <p:cNvPr id="16" name="Trapezoid 15">
                <a:extLst>
                  <a:ext uri="{FF2B5EF4-FFF2-40B4-BE49-F238E27FC236}">
                    <a16:creationId xmlns:a16="http://schemas.microsoft.com/office/drawing/2014/main" id="{AD54CE7E-F286-AFC6-8ED4-7A83C048FD8C}"/>
                  </a:ext>
                </a:extLst>
              </p:cNvPr>
              <p:cNvSpPr/>
              <p:nvPr/>
            </p:nvSpPr>
            <p:spPr>
              <a:xfrm>
                <a:off x="4021624" y="3657600"/>
                <a:ext cx="3429000" cy="723900"/>
              </a:xfrm>
              <a:prstGeom prst="trapezoid">
                <a:avLst>
                  <a:gd name="adj" fmla="val 52998"/>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Gill Sans MT" panose="020B0502020104020203"/>
                    <a:ea typeface="+mn-ea"/>
                    <a:cs typeface="+mn-cs"/>
                  </a:rPr>
                  <a:t>Objectives</a:t>
                </a:r>
              </a:p>
            </p:txBody>
          </p:sp>
          <p:sp>
            <p:nvSpPr>
              <p:cNvPr id="17" name="Trapezoid 16">
                <a:extLst>
                  <a:ext uri="{FF2B5EF4-FFF2-40B4-BE49-F238E27FC236}">
                    <a16:creationId xmlns:a16="http://schemas.microsoft.com/office/drawing/2014/main" id="{12D879FB-2A81-1AC3-423F-5A4B82F1E1CE}"/>
                  </a:ext>
                </a:extLst>
              </p:cNvPr>
              <p:cNvSpPr/>
              <p:nvPr/>
            </p:nvSpPr>
            <p:spPr>
              <a:xfrm>
                <a:off x="3564424" y="4381500"/>
                <a:ext cx="4343400" cy="723900"/>
              </a:xfrm>
              <a:prstGeom prst="trapezoid">
                <a:avLst>
                  <a:gd name="adj" fmla="val 59806"/>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Gill Sans MT" panose="020B0502020104020203"/>
                    <a:ea typeface="+mn-ea"/>
                    <a:cs typeface="+mn-cs"/>
                  </a:rPr>
                  <a:t>Initiatives</a:t>
                </a:r>
              </a:p>
            </p:txBody>
          </p:sp>
          <p:sp>
            <p:nvSpPr>
              <p:cNvPr id="18" name="Rectangle 17">
                <a:extLst>
                  <a:ext uri="{FF2B5EF4-FFF2-40B4-BE49-F238E27FC236}">
                    <a16:creationId xmlns:a16="http://schemas.microsoft.com/office/drawing/2014/main" id="{C8446D11-3809-DE21-095F-C9B6D5A9A20B}"/>
                  </a:ext>
                </a:extLst>
              </p:cNvPr>
              <p:cNvSpPr/>
              <p:nvPr/>
            </p:nvSpPr>
            <p:spPr>
              <a:xfrm>
                <a:off x="3031024" y="6172200"/>
                <a:ext cx="5410200" cy="381000"/>
              </a:xfrm>
              <a:prstGeom prst="rect">
                <a:avLst/>
              </a:prstGeom>
              <a:solidFill>
                <a:schemeClr val="accent2"/>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Gill Sans MT" panose="020B0502020104020203"/>
                    <a:ea typeface="+mn-ea"/>
                    <a:cs typeface="+mn-cs"/>
                  </a:rPr>
                  <a:t>People / Processes / Values / Principles</a:t>
                </a:r>
              </a:p>
            </p:txBody>
          </p:sp>
          <p:sp>
            <p:nvSpPr>
              <p:cNvPr id="19" name="Isosceles Triangle 18">
                <a:extLst>
                  <a:ext uri="{FF2B5EF4-FFF2-40B4-BE49-F238E27FC236}">
                    <a16:creationId xmlns:a16="http://schemas.microsoft.com/office/drawing/2014/main" id="{9BF7A339-76EF-8748-9274-1F774A0F3EB4}"/>
                  </a:ext>
                </a:extLst>
              </p:cNvPr>
              <p:cNvSpPr/>
              <p:nvPr/>
            </p:nvSpPr>
            <p:spPr bwMode="auto">
              <a:xfrm>
                <a:off x="3031024" y="1371601"/>
                <a:ext cx="5410200" cy="4663966"/>
              </a:xfrm>
              <a:prstGeom prst="triangle">
                <a:avLst>
                  <a:gd name="adj" fmla="val 50178"/>
                </a:avLst>
              </a:prstGeom>
              <a:noFill/>
              <a:ln w="28575">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Gill Sans MT" panose="020B0502020104020203"/>
                  <a:ea typeface="Segoe UI" pitchFamily="34" charset="0"/>
                  <a:cs typeface="Segoe UI" pitchFamily="34" charset="0"/>
                </a:endParaRPr>
              </a:p>
            </p:txBody>
          </p:sp>
          <p:cxnSp>
            <p:nvCxnSpPr>
              <p:cNvPr id="20" name="Straight Connector 19">
                <a:extLst>
                  <a:ext uri="{FF2B5EF4-FFF2-40B4-BE49-F238E27FC236}">
                    <a16:creationId xmlns:a16="http://schemas.microsoft.com/office/drawing/2014/main" id="{17E5A718-8D31-2337-279E-3A69C436A466}"/>
                  </a:ext>
                </a:extLst>
              </p:cNvPr>
              <p:cNvCxnSpPr/>
              <p:nvPr/>
            </p:nvCxnSpPr>
            <p:spPr>
              <a:xfrm>
                <a:off x="4829927" y="2933700"/>
                <a:ext cx="1812215"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A0BDB28B-2C20-D61B-8F27-813D9D87B2BD}"/>
                  </a:ext>
                </a:extLst>
              </p:cNvPr>
              <p:cNvCxnSpPr>
                <a:cxnSpLocks/>
              </p:cNvCxnSpPr>
              <p:nvPr/>
            </p:nvCxnSpPr>
            <p:spPr>
              <a:xfrm>
                <a:off x="3564424" y="5101790"/>
                <a:ext cx="4343400"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grpSp>
      </p:grpSp>
      <p:sp>
        <p:nvSpPr>
          <p:cNvPr id="3" name="Text Placeholder 1">
            <a:extLst>
              <a:ext uri="{FF2B5EF4-FFF2-40B4-BE49-F238E27FC236}">
                <a16:creationId xmlns:a16="http://schemas.microsoft.com/office/drawing/2014/main" id="{0AD31D90-B438-5977-8093-2E748591C2C9}"/>
              </a:ext>
            </a:extLst>
          </p:cNvPr>
          <p:cNvSpPr txBox="1">
            <a:spLocks/>
          </p:cNvSpPr>
          <p:nvPr/>
        </p:nvSpPr>
        <p:spPr>
          <a:xfrm>
            <a:off x="628055" y="2607496"/>
            <a:ext cx="11339775" cy="3574312"/>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400"/>
              </a:spcBef>
              <a:spcAft>
                <a:spcPts val="600"/>
              </a:spcAft>
              <a:buClrTx/>
              <a:buSzTx/>
              <a:buFontTx/>
              <a:buNone/>
              <a:tabLst/>
              <a:defRPr/>
            </a:pPr>
            <a:r>
              <a:rPr lang="en-US" sz="3200" dirty="0">
                <a:solidFill>
                  <a:prstClr val="black"/>
                </a:solidFill>
                <a:latin typeface="Gill Sans MT" panose="020B0502020104020203"/>
              </a:rPr>
              <a:t>Guiding Principles</a:t>
            </a:r>
            <a:r>
              <a:rPr kumimoji="0" lang="en-US" sz="3200" b="0" i="0" u="none" strike="noStrike" kern="1200" cap="none" spc="0" normalizeH="0" baseline="0" noProof="0" dirty="0">
                <a:ln>
                  <a:noFill/>
                </a:ln>
                <a:solidFill>
                  <a:prstClr val="black"/>
                </a:solidFill>
                <a:effectLst/>
                <a:uLnTx/>
                <a:uFillTx/>
                <a:latin typeface="Gill Sans MT" panose="020B0502020104020203"/>
                <a:ea typeface="+mn-ea"/>
                <a:cs typeface="+mn-cs"/>
              </a:rPr>
              <a:t>:	</a:t>
            </a:r>
            <a:endParaRPr lang="en-US" sz="3200" dirty="0">
              <a:solidFill>
                <a:prstClr val="black"/>
              </a:solidFill>
              <a:latin typeface="Gill Sans MT" panose="020B0502020104020203"/>
            </a:endParaRPr>
          </a:p>
          <a:p>
            <a:pPr marL="285750" marR="0" indent="-285750" algn="l">
              <a:buFont typeface="Arial" panose="020B0604020202020204" pitchFamily="34" charset="0"/>
              <a:buChar char="•"/>
            </a:pPr>
            <a:r>
              <a:rPr lang="en-US" sz="18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Mission-Driven Technology</a:t>
            </a:r>
            <a:endParaRPr lang="en-US"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gn="l">
              <a:spcAft>
                <a:spcPts val="600"/>
              </a:spcAft>
              <a:buNone/>
            </a:pPr>
            <a:r>
              <a:rPr lang="en-US" sz="1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IT serves the public interest and advances agency missions.</a:t>
            </a:r>
          </a:p>
          <a:p>
            <a:pPr marL="285750" marR="0" indent="-285750" algn="l">
              <a:buFont typeface="Arial" panose="020B0604020202020204" pitchFamily="34" charset="0"/>
              <a:buChar char="•"/>
            </a:pPr>
            <a:r>
              <a:rPr lang="en-US" sz="18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Secure and Compliant by Design</a:t>
            </a:r>
            <a:endParaRPr lang="en-US"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gn="l">
              <a:spcAft>
                <a:spcPts val="600"/>
              </a:spcAft>
              <a:buNone/>
            </a:pPr>
            <a:r>
              <a:rPr lang="en-US" sz="1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Protect sensitive data and ensure compliance with federal and state regulations.</a:t>
            </a:r>
          </a:p>
          <a:p>
            <a:pPr marL="285750" marR="0" indent="-285750" algn="l">
              <a:buFont typeface="Arial" panose="020B0604020202020204" pitchFamily="34" charset="0"/>
              <a:buChar char="•"/>
            </a:pPr>
            <a:r>
              <a:rPr lang="en-US" sz="18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Commonality and Natural Boundaries</a:t>
            </a:r>
            <a:endParaRPr lang="en-US"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gn="l">
              <a:spcAft>
                <a:spcPts val="600"/>
              </a:spcAft>
              <a:buNone/>
            </a:pPr>
            <a:r>
              <a:rPr lang="en-US" sz="1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Favor simplicity, reuse, and standardization over complexity and customization.</a:t>
            </a:r>
          </a:p>
          <a:p>
            <a:pPr marL="285750" marR="0" indent="-285750" algn="l">
              <a:buFont typeface="Arial" panose="020B0604020202020204" pitchFamily="34" charset="0"/>
              <a:buChar char="•"/>
            </a:pPr>
            <a:r>
              <a:rPr lang="en-US" sz="18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Data is a Strategic Asset</a:t>
            </a:r>
            <a:endParaRPr lang="en-US"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gn="l">
              <a:spcAft>
                <a:spcPts val="600"/>
              </a:spcAft>
              <a:buNone/>
            </a:pPr>
            <a:r>
              <a:rPr lang="en-US" sz="1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Data is managed as an enterprise asset to drive insights and decisions.</a:t>
            </a:r>
          </a:p>
          <a:p>
            <a:pPr marL="285750" marR="0" indent="-285750" algn="l">
              <a:buFont typeface="Arial" panose="020B0604020202020204" pitchFamily="34" charset="0"/>
              <a:buChar char="•"/>
            </a:pPr>
            <a:r>
              <a:rPr lang="en-US" sz="18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Enterprise-Wide Thinking</a:t>
            </a:r>
            <a:endParaRPr lang="en-US"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gn="l">
              <a:spcAft>
                <a:spcPts val="600"/>
              </a:spcAft>
              <a:buNone/>
            </a:pPr>
            <a:r>
              <a:rPr lang="en-US" sz="1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Promote an integrated, enterprise-wide approach to technology.</a:t>
            </a:r>
          </a:p>
          <a:p>
            <a:pPr marL="285750" marR="0" indent="-285750" algn="l">
              <a:buFont typeface="Arial" panose="020B0604020202020204" pitchFamily="34" charset="0"/>
              <a:buChar char="•"/>
            </a:pPr>
            <a:r>
              <a:rPr lang="en-US" sz="1800" b="1" kern="100">
                <a:solidFill>
                  <a:schemeClr val="tx1"/>
                </a:solidFill>
                <a:effectLst/>
                <a:latin typeface="Aptos" panose="020B0004020202020204" pitchFamily="34" charset="0"/>
                <a:ea typeface="Aptos" panose="020B0004020202020204" pitchFamily="34" charset="0"/>
                <a:cs typeface="Times New Roman" panose="02020603050405020304" pitchFamily="18" charset="0"/>
              </a:rPr>
              <a:t>Digital </a:t>
            </a:r>
            <a:r>
              <a:rPr lang="en-US" sz="18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Equity and Accessibility</a:t>
            </a:r>
            <a:endParaRPr lang="en-US"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gn="l">
              <a:buNone/>
            </a:pPr>
            <a:r>
              <a:rPr lang="en-US" sz="1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Ensure digital services are intuitive, accessible, and available to all residents.</a:t>
            </a:r>
          </a:p>
          <a:p>
            <a:pPr marL="0" marR="0" lvl="0" indent="0" algn="l" defTabSz="457200" rtl="0" eaLnBrk="1" fontAlgn="auto" latinLnBrk="0" hangingPunct="1">
              <a:lnSpc>
                <a:spcPct val="100000"/>
              </a:lnSpc>
              <a:spcBef>
                <a:spcPts val="400"/>
              </a:spcBef>
              <a:spcAft>
                <a:spcPts val="60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4097099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5FD0CF-3C81-CDBD-484D-367B1EBBA1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F830506-8993-150D-FC80-6A01236B96DD}"/>
              </a:ext>
            </a:extLst>
          </p:cNvPr>
          <p:cNvSpPr>
            <a:spLocks noGrp="1"/>
          </p:cNvSpPr>
          <p:nvPr>
            <p:ph type="title"/>
          </p:nvPr>
        </p:nvSpPr>
        <p:spPr/>
        <p:txBody>
          <a:bodyPr/>
          <a:lstStyle/>
          <a:p>
            <a:r>
              <a:rPr lang="en-US" dirty="0"/>
              <a:t>Plan foundation</a:t>
            </a:r>
          </a:p>
        </p:txBody>
      </p:sp>
      <p:sp>
        <p:nvSpPr>
          <p:cNvPr id="4" name="Text Placeholder 1">
            <a:extLst>
              <a:ext uri="{FF2B5EF4-FFF2-40B4-BE49-F238E27FC236}">
                <a16:creationId xmlns:a16="http://schemas.microsoft.com/office/drawing/2014/main" id="{F03CDCB0-848D-C0D7-640F-2C12558F5CF4}"/>
              </a:ext>
            </a:extLst>
          </p:cNvPr>
          <p:cNvSpPr txBox="1">
            <a:spLocks/>
          </p:cNvSpPr>
          <p:nvPr/>
        </p:nvSpPr>
        <p:spPr>
          <a:xfrm>
            <a:off x="475655" y="2226494"/>
            <a:ext cx="11339775" cy="3574312"/>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457200" marR="0" lvl="1" indent="0" algn="l" defTabSz="1028700" rtl="0" eaLnBrk="1" fontAlgn="auto" latinLnBrk="0" hangingPunct="1">
              <a:lnSpc>
                <a:spcPct val="100000"/>
              </a:lnSpc>
              <a:spcBef>
                <a:spcPts val="400"/>
              </a:spcBef>
              <a:spcAft>
                <a:spcPts val="600"/>
              </a:spcAft>
              <a:buClrTx/>
              <a:buSzTx/>
              <a:buFontTx/>
              <a:buNone/>
              <a:tabLst/>
              <a:defRPr/>
            </a:pPr>
            <a:endParaRPr kumimoji="0" lang="en-US" sz="2000" b="0" i="0" u="none" strike="noStrike" kern="1200" cap="none" spc="0" normalizeH="0" baseline="0" noProof="0" dirty="0">
              <a:ln>
                <a:noFill/>
              </a:ln>
              <a:solidFill>
                <a:srgbClr val="977D93"/>
              </a:solidFill>
              <a:effectLst/>
              <a:uLnTx/>
              <a:uFillTx/>
              <a:latin typeface="Gill Sans MT" panose="020B0502020104020203"/>
              <a:ea typeface="+mn-ea"/>
              <a:cs typeface="+mn-cs"/>
            </a:endParaRPr>
          </a:p>
        </p:txBody>
      </p:sp>
      <p:cxnSp>
        <p:nvCxnSpPr>
          <p:cNvPr id="5" name="Straight Arrow Connector 4">
            <a:extLst>
              <a:ext uri="{FF2B5EF4-FFF2-40B4-BE49-F238E27FC236}">
                <a16:creationId xmlns:a16="http://schemas.microsoft.com/office/drawing/2014/main" id="{71A145B5-68F6-F662-1E62-95BCA489EE35}"/>
              </a:ext>
            </a:extLst>
          </p:cNvPr>
          <p:cNvCxnSpPr>
            <a:cxnSpLocks/>
          </p:cNvCxnSpPr>
          <p:nvPr/>
        </p:nvCxnSpPr>
        <p:spPr>
          <a:xfrm>
            <a:off x="6070764" y="6115428"/>
            <a:ext cx="622918" cy="0"/>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grpSp>
        <p:nvGrpSpPr>
          <p:cNvPr id="6" name="Group 5">
            <a:extLst>
              <a:ext uri="{FF2B5EF4-FFF2-40B4-BE49-F238E27FC236}">
                <a16:creationId xmlns:a16="http://schemas.microsoft.com/office/drawing/2014/main" id="{55781F78-4DDE-75BB-4617-8700194FBFD1}"/>
              </a:ext>
            </a:extLst>
          </p:cNvPr>
          <p:cNvGrpSpPr/>
          <p:nvPr/>
        </p:nvGrpSpPr>
        <p:grpSpPr>
          <a:xfrm>
            <a:off x="6675007" y="2519217"/>
            <a:ext cx="4359034" cy="3729051"/>
            <a:chOff x="6675007" y="1142380"/>
            <a:chExt cx="4359034" cy="3729051"/>
          </a:xfrm>
        </p:grpSpPr>
        <p:sp>
          <p:nvSpPr>
            <p:cNvPr id="7" name="Rectangle 6">
              <a:extLst>
                <a:ext uri="{FF2B5EF4-FFF2-40B4-BE49-F238E27FC236}">
                  <a16:creationId xmlns:a16="http://schemas.microsoft.com/office/drawing/2014/main" id="{A7F2E0D7-3DEF-F852-3B22-F976718FC278}"/>
                </a:ext>
              </a:extLst>
            </p:cNvPr>
            <p:cNvSpPr/>
            <p:nvPr/>
          </p:nvSpPr>
          <p:spPr bwMode="auto">
            <a:xfrm>
              <a:off x="6943273" y="4601769"/>
              <a:ext cx="3829201" cy="269662"/>
            </a:xfrm>
            <a:prstGeom prst="rect">
              <a:avLst/>
            </a:prstGeom>
            <a:solidFill>
              <a:schemeClr val="accent1"/>
            </a:solidFill>
            <a:ln>
              <a:noFill/>
              <a:headEnd type="none" w="med" len="med"/>
              <a:tailEnd type="none" w="med" len="med"/>
            </a:ln>
            <a:effectLst>
              <a:glow rad="139700">
                <a:schemeClr val="accent2">
                  <a:satMod val="175000"/>
                  <a:alpha val="40000"/>
                </a:schemeClr>
              </a:glo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Gill Sans MT" panose="020B0502020104020203"/>
                <a:ea typeface="Segoe UI" pitchFamily="34" charset="0"/>
                <a:cs typeface="Segoe UI" pitchFamily="34" charset="0"/>
              </a:endParaRPr>
            </a:p>
          </p:txBody>
        </p:sp>
        <p:sp>
          <p:nvSpPr>
            <p:cNvPr id="8" name="Isosceles Triangle 7">
              <a:extLst>
                <a:ext uri="{FF2B5EF4-FFF2-40B4-BE49-F238E27FC236}">
                  <a16:creationId xmlns:a16="http://schemas.microsoft.com/office/drawing/2014/main" id="{661730C9-B3C2-A290-E642-43C5089BC02C}"/>
                </a:ext>
              </a:extLst>
            </p:cNvPr>
            <p:cNvSpPr/>
            <p:nvPr/>
          </p:nvSpPr>
          <p:spPr>
            <a:xfrm>
              <a:off x="6675007" y="2347252"/>
              <a:ext cx="2595805" cy="2154826"/>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9" name="Isosceles Triangle 8">
              <a:extLst>
                <a:ext uri="{FF2B5EF4-FFF2-40B4-BE49-F238E27FC236}">
                  <a16:creationId xmlns:a16="http://schemas.microsoft.com/office/drawing/2014/main" id="{97A5F01B-0650-0254-500D-7CB4CCCA749F}"/>
                </a:ext>
              </a:extLst>
            </p:cNvPr>
            <p:cNvSpPr/>
            <p:nvPr/>
          </p:nvSpPr>
          <p:spPr>
            <a:xfrm>
              <a:off x="8937157" y="2767289"/>
              <a:ext cx="2096884" cy="1740663"/>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grpSp>
          <p:nvGrpSpPr>
            <p:cNvPr id="10" name="Group 9">
              <a:extLst>
                <a:ext uri="{FF2B5EF4-FFF2-40B4-BE49-F238E27FC236}">
                  <a16:creationId xmlns:a16="http://schemas.microsoft.com/office/drawing/2014/main" id="{27B4D4ED-3BCE-1F05-7243-40BFBD165210}"/>
                </a:ext>
              </a:extLst>
            </p:cNvPr>
            <p:cNvGrpSpPr/>
            <p:nvPr/>
          </p:nvGrpSpPr>
          <p:grpSpPr>
            <a:xfrm>
              <a:off x="6943273" y="1142380"/>
              <a:ext cx="3829201" cy="3721336"/>
              <a:chOff x="3031024" y="1295400"/>
              <a:chExt cx="5410200" cy="5257800"/>
            </a:xfrm>
          </p:grpSpPr>
          <p:sp>
            <p:nvSpPr>
              <p:cNvPr id="11" name="Oval 10">
                <a:extLst>
                  <a:ext uri="{FF2B5EF4-FFF2-40B4-BE49-F238E27FC236}">
                    <a16:creationId xmlns:a16="http://schemas.microsoft.com/office/drawing/2014/main" id="{AA48DB79-D384-5E95-407C-9B12A30A00D0}"/>
                  </a:ext>
                </a:extLst>
              </p:cNvPr>
              <p:cNvSpPr/>
              <p:nvPr/>
            </p:nvSpPr>
            <p:spPr>
              <a:xfrm>
                <a:off x="4849177" y="1295400"/>
                <a:ext cx="1782497" cy="1905000"/>
              </a:xfrm>
              <a:prstGeom prst="ellipse">
                <a:avLst/>
              </a:prstGeom>
              <a:solidFill>
                <a:srgbClr val="FFFF00"/>
              </a:solidFill>
              <a:ln>
                <a:noFill/>
              </a:ln>
              <a:effectLst>
                <a:glow rad="228600">
                  <a:srgbClr val="FFC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12" name="Isosceles Triangle 11">
                <a:extLst>
                  <a:ext uri="{FF2B5EF4-FFF2-40B4-BE49-F238E27FC236}">
                    <a16:creationId xmlns:a16="http://schemas.microsoft.com/office/drawing/2014/main" id="{D638933D-976D-00AC-D82C-24263E874F9C}"/>
                  </a:ext>
                </a:extLst>
              </p:cNvPr>
              <p:cNvSpPr/>
              <p:nvPr/>
            </p:nvSpPr>
            <p:spPr>
              <a:xfrm>
                <a:off x="3031024" y="1371600"/>
                <a:ext cx="5410200" cy="4663966"/>
              </a:xfrm>
              <a:prstGeom prst="triangle">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13" name="Isosceles Triangle 12">
                <a:extLst>
                  <a:ext uri="{FF2B5EF4-FFF2-40B4-BE49-F238E27FC236}">
                    <a16:creationId xmlns:a16="http://schemas.microsoft.com/office/drawing/2014/main" id="{66B6D3D0-EDE6-DB30-AB60-F923BE9B50B5}"/>
                  </a:ext>
                </a:extLst>
              </p:cNvPr>
              <p:cNvSpPr/>
              <p:nvPr/>
            </p:nvSpPr>
            <p:spPr>
              <a:xfrm>
                <a:off x="4830106" y="1371600"/>
                <a:ext cx="1812036" cy="1562100"/>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Gill Sans MT" panose="020B0502020104020203"/>
                    <a:ea typeface="+mn-ea"/>
                    <a:cs typeface="+mn-cs"/>
                  </a:rPr>
                  <a:t>Vision</a:t>
                </a:r>
              </a:p>
            </p:txBody>
          </p:sp>
          <p:sp>
            <p:nvSpPr>
              <p:cNvPr id="14" name="Trapezoid 13">
                <a:extLst>
                  <a:ext uri="{FF2B5EF4-FFF2-40B4-BE49-F238E27FC236}">
                    <a16:creationId xmlns:a16="http://schemas.microsoft.com/office/drawing/2014/main" id="{4E5843AB-AA32-4C05-65BC-101953864B03}"/>
                  </a:ext>
                </a:extLst>
              </p:cNvPr>
              <p:cNvSpPr/>
              <p:nvPr/>
            </p:nvSpPr>
            <p:spPr>
              <a:xfrm>
                <a:off x="3031024" y="5105400"/>
                <a:ext cx="5410200" cy="930166"/>
              </a:xfrm>
              <a:prstGeom prst="trapezoid">
                <a:avLst>
                  <a:gd name="adj" fmla="val 58702"/>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white"/>
                    </a:solidFill>
                    <a:effectLst/>
                    <a:uLnTx/>
                    <a:uFillTx/>
                    <a:latin typeface="Gill Sans MT" panose="020B0502020104020203"/>
                    <a:ea typeface="+mn-ea"/>
                    <a:cs typeface="+mn-cs"/>
                  </a:rPr>
                  <a:t>Mission</a:t>
                </a:r>
              </a:p>
            </p:txBody>
          </p:sp>
          <p:sp>
            <p:nvSpPr>
              <p:cNvPr id="15" name="Trapezoid 14">
                <a:extLst>
                  <a:ext uri="{FF2B5EF4-FFF2-40B4-BE49-F238E27FC236}">
                    <a16:creationId xmlns:a16="http://schemas.microsoft.com/office/drawing/2014/main" id="{EC6510B5-50BD-19E2-DDB7-83D1717F0396}"/>
                  </a:ext>
                </a:extLst>
              </p:cNvPr>
              <p:cNvSpPr/>
              <p:nvPr/>
            </p:nvSpPr>
            <p:spPr>
              <a:xfrm>
                <a:off x="4402624" y="2933700"/>
                <a:ext cx="2667000" cy="723900"/>
              </a:xfrm>
              <a:prstGeom prst="trapezoid">
                <a:avLst>
                  <a:gd name="adj" fmla="val 59039"/>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Gill Sans MT" panose="020B0502020104020203"/>
                    <a:ea typeface="+mn-ea"/>
                    <a:cs typeface="+mn-cs"/>
                  </a:rPr>
                  <a:t>Goals</a:t>
                </a:r>
              </a:p>
            </p:txBody>
          </p:sp>
          <p:sp>
            <p:nvSpPr>
              <p:cNvPr id="16" name="Trapezoid 15">
                <a:extLst>
                  <a:ext uri="{FF2B5EF4-FFF2-40B4-BE49-F238E27FC236}">
                    <a16:creationId xmlns:a16="http://schemas.microsoft.com/office/drawing/2014/main" id="{0B1E4F80-7D52-C7CD-61FE-E76E3163A561}"/>
                  </a:ext>
                </a:extLst>
              </p:cNvPr>
              <p:cNvSpPr/>
              <p:nvPr/>
            </p:nvSpPr>
            <p:spPr>
              <a:xfrm>
                <a:off x="4021624" y="3657600"/>
                <a:ext cx="3429000" cy="723900"/>
              </a:xfrm>
              <a:prstGeom prst="trapezoid">
                <a:avLst>
                  <a:gd name="adj" fmla="val 52998"/>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Gill Sans MT" panose="020B0502020104020203"/>
                    <a:ea typeface="+mn-ea"/>
                    <a:cs typeface="+mn-cs"/>
                  </a:rPr>
                  <a:t>Objectives</a:t>
                </a:r>
              </a:p>
            </p:txBody>
          </p:sp>
          <p:sp>
            <p:nvSpPr>
              <p:cNvPr id="17" name="Trapezoid 16">
                <a:extLst>
                  <a:ext uri="{FF2B5EF4-FFF2-40B4-BE49-F238E27FC236}">
                    <a16:creationId xmlns:a16="http://schemas.microsoft.com/office/drawing/2014/main" id="{59A91B3E-6575-ACD1-E31A-806CC0040B15}"/>
                  </a:ext>
                </a:extLst>
              </p:cNvPr>
              <p:cNvSpPr/>
              <p:nvPr/>
            </p:nvSpPr>
            <p:spPr>
              <a:xfrm>
                <a:off x="3564424" y="4381500"/>
                <a:ext cx="4343400" cy="723900"/>
              </a:xfrm>
              <a:prstGeom prst="trapezoid">
                <a:avLst>
                  <a:gd name="adj" fmla="val 59806"/>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Gill Sans MT" panose="020B0502020104020203"/>
                    <a:ea typeface="+mn-ea"/>
                    <a:cs typeface="+mn-cs"/>
                  </a:rPr>
                  <a:t>Initiatives</a:t>
                </a:r>
              </a:p>
            </p:txBody>
          </p:sp>
          <p:sp>
            <p:nvSpPr>
              <p:cNvPr id="18" name="Rectangle 17">
                <a:extLst>
                  <a:ext uri="{FF2B5EF4-FFF2-40B4-BE49-F238E27FC236}">
                    <a16:creationId xmlns:a16="http://schemas.microsoft.com/office/drawing/2014/main" id="{764B4A65-974A-5849-DC2C-D24F99D47E67}"/>
                  </a:ext>
                </a:extLst>
              </p:cNvPr>
              <p:cNvSpPr/>
              <p:nvPr/>
            </p:nvSpPr>
            <p:spPr>
              <a:xfrm>
                <a:off x="3031024" y="6172200"/>
                <a:ext cx="5410200" cy="381000"/>
              </a:xfrm>
              <a:prstGeom prst="rect">
                <a:avLst/>
              </a:prstGeom>
              <a:solidFill>
                <a:schemeClr val="accent2"/>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Gill Sans MT" panose="020B0502020104020203"/>
                    <a:ea typeface="+mn-ea"/>
                    <a:cs typeface="+mn-cs"/>
                  </a:rPr>
                  <a:t>People / Processes / Values / Principles</a:t>
                </a:r>
              </a:p>
            </p:txBody>
          </p:sp>
          <p:sp>
            <p:nvSpPr>
              <p:cNvPr id="19" name="Isosceles Triangle 18">
                <a:extLst>
                  <a:ext uri="{FF2B5EF4-FFF2-40B4-BE49-F238E27FC236}">
                    <a16:creationId xmlns:a16="http://schemas.microsoft.com/office/drawing/2014/main" id="{9FFEFEB7-B841-1ED9-57BE-8C525E362E76}"/>
                  </a:ext>
                </a:extLst>
              </p:cNvPr>
              <p:cNvSpPr/>
              <p:nvPr/>
            </p:nvSpPr>
            <p:spPr bwMode="auto">
              <a:xfrm>
                <a:off x="3031024" y="1371601"/>
                <a:ext cx="5410200" cy="4663966"/>
              </a:xfrm>
              <a:prstGeom prst="triangle">
                <a:avLst>
                  <a:gd name="adj" fmla="val 50178"/>
                </a:avLst>
              </a:prstGeom>
              <a:noFill/>
              <a:ln w="28575">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endParaRPr kumimoji="0" lang="en-US" sz="2400" b="0" i="0" u="none" strike="noStrike" kern="1200" cap="none" spc="0" normalizeH="0" baseline="0" noProof="0" err="1">
                  <a:ln>
                    <a:noFill/>
                  </a:ln>
                  <a:gradFill>
                    <a:gsLst>
                      <a:gs pos="0">
                        <a:srgbClr val="FFFFFF"/>
                      </a:gs>
                      <a:gs pos="100000">
                        <a:srgbClr val="FFFFFF"/>
                      </a:gs>
                    </a:gsLst>
                    <a:lin ang="5400000" scaled="0"/>
                  </a:gradFill>
                  <a:effectLst/>
                  <a:uLnTx/>
                  <a:uFillTx/>
                  <a:latin typeface="Gill Sans MT" panose="020B0502020104020203"/>
                  <a:ea typeface="Segoe UI" pitchFamily="34" charset="0"/>
                  <a:cs typeface="Segoe UI" pitchFamily="34" charset="0"/>
                </a:endParaRPr>
              </a:p>
            </p:txBody>
          </p:sp>
          <p:cxnSp>
            <p:nvCxnSpPr>
              <p:cNvPr id="20" name="Straight Connector 19">
                <a:extLst>
                  <a:ext uri="{FF2B5EF4-FFF2-40B4-BE49-F238E27FC236}">
                    <a16:creationId xmlns:a16="http://schemas.microsoft.com/office/drawing/2014/main" id="{D7DBDC16-200A-0E4A-8565-27F61AD2857A}"/>
                  </a:ext>
                </a:extLst>
              </p:cNvPr>
              <p:cNvCxnSpPr/>
              <p:nvPr/>
            </p:nvCxnSpPr>
            <p:spPr>
              <a:xfrm>
                <a:off x="4829927" y="2933700"/>
                <a:ext cx="1812215"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1B74BB0E-8833-DC3D-4E8D-9504ADFA43E3}"/>
                  </a:ext>
                </a:extLst>
              </p:cNvPr>
              <p:cNvCxnSpPr>
                <a:cxnSpLocks/>
              </p:cNvCxnSpPr>
              <p:nvPr/>
            </p:nvCxnSpPr>
            <p:spPr>
              <a:xfrm>
                <a:off x="3564424" y="5101790"/>
                <a:ext cx="4343400" cy="0"/>
              </a:xfrm>
              <a:prstGeom prst="lin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grpSp>
      </p:grpSp>
      <p:sp>
        <p:nvSpPr>
          <p:cNvPr id="3" name="Text Placeholder 1">
            <a:extLst>
              <a:ext uri="{FF2B5EF4-FFF2-40B4-BE49-F238E27FC236}">
                <a16:creationId xmlns:a16="http://schemas.microsoft.com/office/drawing/2014/main" id="{4805D66E-F13B-46A3-FBD6-84F1154CFDA7}"/>
              </a:ext>
            </a:extLst>
          </p:cNvPr>
          <p:cNvSpPr txBox="1">
            <a:spLocks/>
          </p:cNvSpPr>
          <p:nvPr/>
        </p:nvSpPr>
        <p:spPr>
          <a:xfrm>
            <a:off x="628055" y="2607496"/>
            <a:ext cx="11339775" cy="3574312"/>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400"/>
              </a:spcBef>
              <a:spcAft>
                <a:spcPts val="600"/>
              </a:spcAft>
              <a:buClrTx/>
              <a:buSzTx/>
              <a:buFontTx/>
              <a:buNone/>
              <a:tabLst/>
              <a:defRPr/>
            </a:pPr>
            <a:r>
              <a:rPr lang="en-US" sz="3200" dirty="0">
                <a:solidFill>
                  <a:prstClr val="black"/>
                </a:solidFill>
                <a:latin typeface="Gill Sans MT" panose="020B0502020104020203"/>
              </a:rPr>
              <a:t>Guiding Principles</a:t>
            </a:r>
            <a:r>
              <a:rPr kumimoji="0" lang="en-US" sz="3200" b="0" i="0" u="none" strike="noStrike" kern="1200" cap="none" spc="0" normalizeH="0" baseline="0" noProof="0" dirty="0">
                <a:ln>
                  <a:noFill/>
                </a:ln>
                <a:solidFill>
                  <a:prstClr val="black"/>
                </a:solidFill>
                <a:effectLst/>
                <a:uLnTx/>
                <a:uFillTx/>
                <a:latin typeface="Gill Sans MT" panose="020B0502020104020203"/>
                <a:ea typeface="+mn-ea"/>
                <a:cs typeface="+mn-cs"/>
              </a:rPr>
              <a:t>:	</a:t>
            </a:r>
            <a:endParaRPr lang="en-US" sz="3200" dirty="0">
              <a:solidFill>
                <a:prstClr val="black"/>
              </a:solidFill>
              <a:latin typeface="Gill Sans MT" panose="020B0502020104020203"/>
            </a:endParaRPr>
          </a:p>
          <a:p>
            <a:pPr marL="285750" marR="0" indent="-285750" algn="l">
              <a:buFont typeface="Arial" panose="020B0604020202020204" pitchFamily="34" charset="0"/>
              <a:buChar char="•"/>
            </a:pPr>
            <a:r>
              <a:rPr lang="en-US" sz="18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Transparency and Accountability</a:t>
            </a:r>
            <a:endParaRPr lang="en-US"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gn="l">
              <a:spcAft>
                <a:spcPts val="600"/>
              </a:spcAft>
              <a:buNone/>
            </a:pPr>
            <a:r>
              <a:rPr lang="en-US" sz="1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Operate with openness and responsible stewardship of public funds.</a:t>
            </a:r>
          </a:p>
          <a:p>
            <a:pPr marL="285750" marR="0" indent="-285750" algn="l">
              <a:buFont typeface="Arial" panose="020B0604020202020204" pitchFamily="34" charset="0"/>
              <a:buChar char="•"/>
            </a:pPr>
            <a:r>
              <a:rPr lang="en-US" sz="18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Human-Centered Design</a:t>
            </a:r>
            <a:endParaRPr lang="en-US"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gn="l">
              <a:spcAft>
                <a:spcPts val="600"/>
              </a:spcAft>
              <a:buNone/>
            </a:pPr>
            <a:r>
              <a:rPr lang="en-US" sz="1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Deliver services around the needs of the user, not the structure of technology.</a:t>
            </a:r>
          </a:p>
          <a:p>
            <a:pPr marL="285750" marR="0" indent="-285750" algn="l">
              <a:buFont typeface="Arial" panose="020B0604020202020204" pitchFamily="34" charset="0"/>
              <a:buChar char="•"/>
            </a:pPr>
            <a:r>
              <a:rPr lang="en-US" sz="18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Workforce and Vendor Enablement</a:t>
            </a:r>
            <a:endParaRPr lang="en-US"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gn="l">
              <a:spcAft>
                <a:spcPts val="600"/>
              </a:spcAft>
              <a:buNone/>
            </a:pPr>
            <a:r>
              <a:rPr lang="en-US" sz="1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Invest in skills, partnerships, and sustainable delivery capacity.</a:t>
            </a:r>
          </a:p>
          <a:p>
            <a:pPr marL="285750" marR="0" indent="-285750" algn="l">
              <a:buFont typeface="Arial" panose="020B0604020202020204" pitchFamily="34" charset="0"/>
              <a:buChar char="•"/>
            </a:pPr>
            <a:r>
              <a:rPr lang="en-US" sz="18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Cloud-First, Where Sensible</a:t>
            </a:r>
            <a:endParaRPr lang="en-US"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gn="l">
              <a:spcAft>
                <a:spcPts val="600"/>
              </a:spcAft>
              <a:buNone/>
            </a:pPr>
            <a:r>
              <a:rPr lang="en-US" sz="1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Prioritize cloud solutions to increase agility and scalability.</a:t>
            </a:r>
          </a:p>
          <a:p>
            <a:pPr marL="285750" marR="0" indent="-285750" algn="l">
              <a:buFont typeface="Arial" panose="020B0604020202020204" pitchFamily="34" charset="0"/>
              <a:buChar char="•"/>
            </a:pPr>
            <a:r>
              <a:rPr lang="en-US" sz="18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Agility and Continuous Improvement</a:t>
            </a:r>
            <a:endParaRPr lang="en-US"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gn="l">
              <a:spcAft>
                <a:spcPts val="600"/>
              </a:spcAft>
              <a:buNone/>
            </a:pPr>
            <a:r>
              <a:rPr lang="en-US" sz="1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Embrace adaptability, innovation, and rapid learning.</a:t>
            </a:r>
          </a:p>
          <a:p>
            <a:pPr marL="285750" marR="0" indent="-285750" algn="l">
              <a:buFont typeface="Arial" panose="020B0604020202020204" pitchFamily="34" charset="0"/>
              <a:buChar char="•"/>
            </a:pPr>
            <a:r>
              <a:rPr lang="en-US" sz="18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Governance and Accountability</a:t>
            </a:r>
            <a:endParaRPr lang="en-US"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gn="l">
              <a:buNone/>
            </a:pPr>
            <a:r>
              <a:rPr lang="en-US" sz="1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Clearly define ownership, responsibilities, and decision rights.</a:t>
            </a:r>
          </a:p>
          <a:p>
            <a:pPr marL="0" marR="0" lvl="0" indent="0" algn="l" defTabSz="457200" rtl="0" eaLnBrk="1" fontAlgn="auto" latinLnBrk="0" hangingPunct="1">
              <a:lnSpc>
                <a:spcPct val="100000"/>
              </a:lnSpc>
              <a:spcBef>
                <a:spcPts val="400"/>
              </a:spcBef>
              <a:spcAft>
                <a:spcPts val="60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Gill Sans MT" panose="020B0502020104020203"/>
              <a:ea typeface="+mn-ea"/>
              <a:cs typeface="+mn-cs"/>
            </a:endParaRPr>
          </a:p>
        </p:txBody>
      </p:sp>
      <p:sp>
        <p:nvSpPr>
          <p:cNvPr id="22" name="Action Button: Go Home 21">
            <a:hlinkClick r:id="rId3" action="ppaction://hlinksldjump" highlightClick="1"/>
            <a:extLst>
              <a:ext uri="{FF2B5EF4-FFF2-40B4-BE49-F238E27FC236}">
                <a16:creationId xmlns:a16="http://schemas.microsoft.com/office/drawing/2014/main" id="{BF9A2ECE-7C64-1F09-B4DC-FCE110102713}"/>
              </a:ext>
            </a:extLst>
          </p:cNvPr>
          <p:cNvSpPr/>
          <p:nvPr/>
        </p:nvSpPr>
        <p:spPr>
          <a:xfrm>
            <a:off x="11744077" y="6512118"/>
            <a:ext cx="381662" cy="345882"/>
          </a:xfrm>
          <a:prstGeom prst="actionButtonHom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24832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4B360-B97E-A715-5689-7CBFDBB4ED4A}"/>
              </a:ext>
            </a:extLst>
          </p:cNvPr>
          <p:cNvSpPr>
            <a:spLocks noGrp="1"/>
          </p:cNvSpPr>
          <p:nvPr>
            <p:ph type="title"/>
          </p:nvPr>
        </p:nvSpPr>
        <p:spPr/>
        <p:txBody>
          <a:bodyPr/>
          <a:lstStyle/>
          <a:p>
            <a:r>
              <a:rPr lang="en-US" dirty="0"/>
              <a:t>Goals</a:t>
            </a:r>
          </a:p>
        </p:txBody>
      </p:sp>
      <p:sp>
        <p:nvSpPr>
          <p:cNvPr id="3" name="Text Placeholder 2">
            <a:extLst>
              <a:ext uri="{FF2B5EF4-FFF2-40B4-BE49-F238E27FC236}">
                <a16:creationId xmlns:a16="http://schemas.microsoft.com/office/drawing/2014/main" id="{4AA2304B-7223-0ED6-8F2D-F2EC7DA5A155}"/>
              </a:ext>
            </a:extLst>
          </p:cNvPr>
          <p:cNvSpPr>
            <a:spLocks noGrp="1"/>
          </p:cNvSpPr>
          <p:nvPr>
            <p:ph type="body" idx="1"/>
          </p:nvPr>
        </p:nvSpPr>
        <p:spPr/>
        <p:txBody>
          <a:bodyPr/>
          <a:lstStyle/>
          <a:p>
            <a:r>
              <a:rPr lang="en-US" dirty="0"/>
              <a:t>Core areas of focus TO ENABLE LASTING VALUE</a:t>
            </a:r>
          </a:p>
        </p:txBody>
      </p:sp>
    </p:spTree>
    <p:extLst>
      <p:ext uri="{BB962C8B-B14F-4D97-AF65-F5344CB8AC3E}">
        <p14:creationId xmlns:p14="http://schemas.microsoft.com/office/powerpoint/2010/main" val="2206132730"/>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tf56390039_win32_fixed.potx" id="{A1D6ED5A-9B8A-4433-BA99-139C56DB1BDE}" vid="{3B3EDB20-B381-4B6C-99AC-7C5CDA2B40F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1520fa42-cf58-4c22-8b93-58cf1d3bd1cb}" enabled="1" method="Standard" siteId="{11d0e217-264e-400a-8ba0-57dcc127d72d}" removed="0"/>
</clbl:labelList>
</file>

<file path=docProps/app.xml><?xml version="1.0" encoding="utf-8"?>
<Properties xmlns="http://schemas.openxmlformats.org/officeDocument/2006/extended-properties" xmlns:vt="http://schemas.openxmlformats.org/officeDocument/2006/docPropsVTypes">
  <TotalTime>35634</TotalTime>
  <Words>2181</Words>
  <Application>Microsoft Office PowerPoint</Application>
  <PresentationFormat>Widescreen</PresentationFormat>
  <Paragraphs>412</Paragraphs>
  <Slides>24</Slides>
  <Notes>10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24</vt:i4>
      </vt:variant>
    </vt:vector>
  </HeadingPairs>
  <TitlesOfParts>
    <vt:vector size="34" baseType="lpstr">
      <vt:lpstr>Aptos</vt:lpstr>
      <vt:lpstr>Arial</vt:lpstr>
      <vt:lpstr>Calibri</vt:lpstr>
      <vt:lpstr>Candara</vt:lpstr>
      <vt:lpstr>Gill Sans MT</vt:lpstr>
      <vt:lpstr>Lato</vt:lpstr>
      <vt:lpstr>Symbol</vt:lpstr>
      <vt:lpstr>Wingdings</vt:lpstr>
      <vt:lpstr>Wingdings 2</vt:lpstr>
      <vt:lpstr>Dividend</vt:lpstr>
      <vt:lpstr>ETS division Strategic Plan (2025-27)</vt:lpstr>
      <vt:lpstr>Table of contents</vt:lpstr>
      <vt:lpstr>PowerPoint Presentation</vt:lpstr>
      <vt:lpstr>Plan foundation</vt:lpstr>
      <vt:lpstr>Plan foundation</vt:lpstr>
      <vt:lpstr>Plan foundation</vt:lpstr>
      <vt:lpstr>Plan foundation</vt:lpstr>
      <vt:lpstr>Plan foundation</vt:lpstr>
      <vt:lpstr>Goals</vt:lpstr>
      <vt:lpstr>Ets goals</vt:lpstr>
      <vt:lpstr>Objectives</vt:lpstr>
      <vt:lpstr>Ets objectives</vt:lpstr>
      <vt:lpstr>Strategic alignment</vt:lpstr>
      <vt:lpstr>HCA Strategy alignment</vt:lpstr>
      <vt:lpstr>Initiatives</vt:lpstr>
      <vt:lpstr>SFy26 key initiatives</vt:lpstr>
      <vt:lpstr>SFy26 key initiatives continued</vt:lpstr>
      <vt:lpstr>SFy26 key initiatives continued</vt:lpstr>
      <vt:lpstr>Metrics</vt:lpstr>
      <vt:lpstr>Performance metrics</vt:lpstr>
      <vt:lpstr>Plan SummARY</vt:lpstr>
      <vt:lpstr>PowerPoint Presentation</vt:lpstr>
      <vt:lpstr>Reference material</vt:lpstr>
      <vt:lpstr>Implementing Cio Priorities in the public sector - 2025 InfoTech</vt:lpstr>
    </vt:vector>
  </TitlesOfParts>
  <Company>Washington State Health Care Authority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Mello, Brett (HCA)</dc:creator>
  <cp:lastModifiedBy>Brett Mello</cp:lastModifiedBy>
  <cp:revision>26</cp:revision>
  <cp:lastPrinted>2025-05-23T15:48:34Z</cp:lastPrinted>
  <dcterms:created xsi:type="dcterms:W3CDTF">2025-04-11T22:36:07Z</dcterms:created>
  <dcterms:modified xsi:type="dcterms:W3CDTF">2025-07-31T02:12:03Z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1520fa42-cf58-4c22-8b93-58cf1d3bd1cb_Enabled">
    <vt:lpwstr>true</vt:lpwstr>
  </property>
  <property fmtid="{D5CDD505-2E9C-101B-9397-08002B2CF9AE}" pid="3" name="MSIP_Label_1520fa42-cf58-4c22-8b93-58cf1d3bd1cb_SetDate">
    <vt:lpwstr>2025-04-11T22:47:57Z</vt:lpwstr>
  </property>
  <property fmtid="{D5CDD505-2E9C-101B-9397-08002B2CF9AE}" pid="4" name="MSIP_Label_1520fa42-cf58-4c22-8b93-58cf1d3bd1cb_Method">
    <vt:lpwstr>Standard</vt:lpwstr>
  </property>
  <property fmtid="{D5CDD505-2E9C-101B-9397-08002B2CF9AE}" pid="5" name="MSIP_Label_1520fa42-cf58-4c22-8b93-58cf1d3bd1cb_Name">
    <vt:lpwstr>Public Information</vt:lpwstr>
  </property>
  <property fmtid="{D5CDD505-2E9C-101B-9397-08002B2CF9AE}" pid="6" name="MSIP_Label_1520fa42-cf58-4c22-8b93-58cf1d3bd1cb_SiteId">
    <vt:lpwstr>11d0e217-264e-400a-8ba0-57dcc127d72d</vt:lpwstr>
  </property>
  <property fmtid="{D5CDD505-2E9C-101B-9397-08002B2CF9AE}" pid="7" name="MSIP_Label_1520fa42-cf58-4c22-8b93-58cf1d3bd1cb_ActionId">
    <vt:lpwstr>004fd17f-72a9-4ba0-a966-4219ddf75548</vt:lpwstr>
  </property>
  <property fmtid="{D5CDD505-2E9C-101B-9397-08002B2CF9AE}" pid="8" name="MSIP_Label_1520fa42-cf58-4c22-8b93-58cf1d3bd1cb_ContentBits">
    <vt:lpwstr>0</vt:lpwstr>
  </property>
  <property fmtid="{D5CDD505-2E9C-101B-9397-08002B2CF9AE}" pid="9" name="MSIP_Label_1520fa42-cf58-4c22-8b93-58cf1d3bd1cb_Tag">
    <vt:lpwstr>10, 3, 0, 1</vt:lpwstr>
  </property>
</Properties>
</file>